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1" r:id="rId3"/>
    <p:sldId id="258" r:id="rId4"/>
    <p:sldId id="292" r:id="rId5"/>
    <p:sldId id="259" r:id="rId6"/>
    <p:sldId id="294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290" r:id="rId15"/>
    <p:sldId id="276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-57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A66399-EA2F-4543-9CE9-F773CB6CC149}" type="doc">
      <dgm:prSet loTypeId="urn:microsoft.com/office/officeart/2005/8/layout/arrow5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77A17364-E2C7-4A9E-8632-26433A3199AC}">
      <dgm:prSet phldrT="[文字]"/>
      <dgm:spPr/>
      <dgm:t>
        <a:bodyPr/>
        <a:lstStyle/>
        <a:p>
          <a:r>
            <a:rPr lang="zh-TW" altLang="en-US" b="1" dirty="0" smtClean="0">
              <a:solidFill>
                <a:srgbClr val="FF0000"/>
              </a:solidFill>
            </a:rPr>
            <a:t>表達能力  </a:t>
          </a:r>
          <a:endParaRPr lang="zh-TW" altLang="en-US" b="1" dirty="0">
            <a:solidFill>
              <a:srgbClr val="FF0000"/>
            </a:solidFill>
          </a:endParaRPr>
        </a:p>
      </dgm:t>
    </dgm:pt>
    <dgm:pt modelId="{6198EEFC-7EDB-4D49-AE97-E8D43D16A261}" type="parTrans" cxnId="{F0F9160A-0752-4015-92D7-DF50C691A538}">
      <dgm:prSet/>
      <dgm:spPr/>
      <dgm:t>
        <a:bodyPr/>
        <a:lstStyle/>
        <a:p>
          <a:endParaRPr lang="zh-TW" altLang="en-US" b="1"/>
        </a:p>
      </dgm:t>
    </dgm:pt>
    <dgm:pt modelId="{93020005-4407-4520-A464-68E4971D13B9}" type="sibTrans" cxnId="{F0F9160A-0752-4015-92D7-DF50C691A538}">
      <dgm:prSet/>
      <dgm:spPr/>
      <dgm:t>
        <a:bodyPr/>
        <a:lstStyle/>
        <a:p>
          <a:endParaRPr lang="zh-TW" altLang="en-US" b="1"/>
        </a:p>
      </dgm:t>
    </dgm:pt>
    <dgm:pt modelId="{0F567469-3A7D-4797-8219-46401B1F1E6E}">
      <dgm:prSet phldrT="[文字]"/>
      <dgm:spPr/>
      <dgm:t>
        <a:bodyPr/>
        <a:lstStyle/>
        <a:p>
          <a:r>
            <a:rPr lang="zh-TW" altLang="en-US" b="1" dirty="0" smtClean="0">
              <a:solidFill>
                <a:srgbClr val="FF0000"/>
              </a:solidFill>
            </a:rPr>
            <a:t>想像力</a:t>
          </a:r>
          <a:endParaRPr lang="zh-TW" altLang="en-US" b="1" dirty="0">
            <a:solidFill>
              <a:srgbClr val="FF0000"/>
            </a:solidFill>
          </a:endParaRPr>
        </a:p>
      </dgm:t>
    </dgm:pt>
    <dgm:pt modelId="{639A2092-4A0F-4CFB-B747-039CA9860917}" type="parTrans" cxnId="{8F4468DD-0F33-4B64-BEF7-A11E2E2DBF41}">
      <dgm:prSet/>
      <dgm:spPr/>
      <dgm:t>
        <a:bodyPr/>
        <a:lstStyle/>
        <a:p>
          <a:endParaRPr lang="zh-TW" altLang="en-US" b="1"/>
        </a:p>
      </dgm:t>
    </dgm:pt>
    <dgm:pt modelId="{259221A2-06C1-4961-8BA5-7218B9A2CB40}" type="sibTrans" cxnId="{8F4468DD-0F33-4B64-BEF7-A11E2E2DBF41}">
      <dgm:prSet/>
      <dgm:spPr/>
      <dgm:t>
        <a:bodyPr/>
        <a:lstStyle/>
        <a:p>
          <a:endParaRPr lang="zh-TW" altLang="en-US" b="1"/>
        </a:p>
      </dgm:t>
    </dgm:pt>
    <dgm:pt modelId="{FF99BBBE-83AB-43DD-A100-F14398ED269D}" type="pres">
      <dgm:prSet presAssocID="{EFA66399-EA2F-4543-9CE9-F773CB6CC1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01182E9-68D6-4852-8A6C-FFABE819431D}" type="pres">
      <dgm:prSet presAssocID="{77A17364-E2C7-4A9E-8632-26433A3199AC}" presName="arrow" presStyleLbl="node1" presStyleIdx="0" presStyleCnt="2" custRadScaleRad="8780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004778-B38A-4078-8494-B1361E0BE380}" type="pres">
      <dgm:prSet presAssocID="{0F567469-3A7D-4797-8219-46401B1F1E6E}" presName="arrow" presStyleLbl="node1" presStyleIdx="1" presStyleCnt="2" custRadScaleRad="9142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0F9160A-0752-4015-92D7-DF50C691A538}" srcId="{EFA66399-EA2F-4543-9CE9-F773CB6CC149}" destId="{77A17364-E2C7-4A9E-8632-26433A3199AC}" srcOrd="0" destOrd="0" parTransId="{6198EEFC-7EDB-4D49-AE97-E8D43D16A261}" sibTransId="{93020005-4407-4520-A464-68E4971D13B9}"/>
    <dgm:cxn modelId="{2738B08F-CF3D-4727-8493-76A35B8CEEEF}" type="presOf" srcId="{0F567469-3A7D-4797-8219-46401B1F1E6E}" destId="{71004778-B38A-4078-8494-B1361E0BE380}" srcOrd="0" destOrd="0" presId="urn:microsoft.com/office/officeart/2005/8/layout/arrow5"/>
    <dgm:cxn modelId="{8F4468DD-0F33-4B64-BEF7-A11E2E2DBF41}" srcId="{EFA66399-EA2F-4543-9CE9-F773CB6CC149}" destId="{0F567469-3A7D-4797-8219-46401B1F1E6E}" srcOrd="1" destOrd="0" parTransId="{639A2092-4A0F-4CFB-B747-039CA9860917}" sibTransId="{259221A2-06C1-4961-8BA5-7218B9A2CB40}"/>
    <dgm:cxn modelId="{6CE60CC3-B501-4367-8985-FF5354A7CC9A}" type="presOf" srcId="{EFA66399-EA2F-4543-9CE9-F773CB6CC149}" destId="{FF99BBBE-83AB-43DD-A100-F14398ED269D}" srcOrd="0" destOrd="0" presId="urn:microsoft.com/office/officeart/2005/8/layout/arrow5"/>
    <dgm:cxn modelId="{C8B80FE8-EC5D-46CB-AE9E-AE46080991DF}" type="presOf" srcId="{77A17364-E2C7-4A9E-8632-26433A3199AC}" destId="{801182E9-68D6-4852-8A6C-FFABE819431D}" srcOrd="0" destOrd="0" presId="urn:microsoft.com/office/officeart/2005/8/layout/arrow5"/>
    <dgm:cxn modelId="{483C82B8-A65E-4238-9C6F-04DF9787F4A6}" type="presParOf" srcId="{FF99BBBE-83AB-43DD-A100-F14398ED269D}" destId="{801182E9-68D6-4852-8A6C-FFABE819431D}" srcOrd="0" destOrd="0" presId="urn:microsoft.com/office/officeart/2005/8/layout/arrow5"/>
    <dgm:cxn modelId="{C36E06B9-D448-43DF-A50B-E205C5EAFC05}" type="presParOf" srcId="{FF99BBBE-83AB-43DD-A100-F14398ED269D}" destId="{71004778-B38A-4078-8494-B1361E0BE38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182E9-68D6-4852-8A6C-FFABE819431D}">
      <dsp:nvSpPr>
        <dsp:cNvPr id="0" name=""/>
        <dsp:cNvSpPr/>
      </dsp:nvSpPr>
      <dsp:spPr>
        <a:xfrm rot="16200000">
          <a:off x="265917" y="1614"/>
          <a:ext cx="3281916" cy="3281916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b="1" kern="1200" dirty="0" smtClean="0">
              <a:solidFill>
                <a:srgbClr val="FF0000"/>
              </a:solidFill>
            </a:rPr>
            <a:t>表達能力  </a:t>
          </a:r>
          <a:endParaRPr lang="zh-TW" altLang="en-US" sz="4100" b="1" kern="1200" dirty="0">
            <a:solidFill>
              <a:srgbClr val="FF0000"/>
            </a:solidFill>
          </a:endParaRPr>
        </a:p>
      </dsp:txBody>
      <dsp:txXfrm rot="5400000">
        <a:off x="265918" y="822092"/>
        <a:ext cx="2707581" cy="1640958"/>
      </dsp:txXfrm>
    </dsp:sp>
    <dsp:sp modelId="{71004778-B38A-4078-8494-B1361E0BE380}">
      <dsp:nvSpPr>
        <dsp:cNvPr id="0" name=""/>
        <dsp:cNvSpPr/>
      </dsp:nvSpPr>
      <dsp:spPr>
        <a:xfrm rot="5400000">
          <a:off x="4142273" y="1614"/>
          <a:ext cx="3281916" cy="3281916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-1975582"/>
            <a:satOff val="22309"/>
            <a:lumOff val="1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100" b="1" kern="1200" dirty="0" smtClean="0">
              <a:solidFill>
                <a:srgbClr val="FF0000"/>
              </a:solidFill>
            </a:rPr>
            <a:t>想像力</a:t>
          </a:r>
          <a:endParaRPr lang="zh-TW" altLang="en-US" sz="4100" b="1" kern="1200" dirty="0">
            <a:solidFill>
              <a:srgbClr val="FF0000"/>
            </a:solidFill>
          </a:endParaRPr>
        </a:p>
      </dsp:txBody>
      <dsp:txXfrm rot="-5400000">
        <a:off x="4716609" y="822093"/>
        <a:ext cx="2707581" cy="16409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1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0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35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9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1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7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86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60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0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97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54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EE324BA-DFF9-470C-84A5-643AE0B8924E}" type="datetimeFigureOut">
              <a:rPr lang="zh-TW" altLang="en-US" smtClean="0">
                <a:solidFill>
                  <a:srgbClr val="073E87"/>
                </a:solidFill>
              </a:rPr>
              <a:pPr/>
              <a:t>2018/1/15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F86A37E-F39E-43C3-99D6-5B44B8B1603D}" type="slidenum">
              <a:rPr lang="zh-TW" altLang="en-US" smtClean="0">
                <a:solidFill>
                  <a:srgbClr val="073E87"/>
                </a:solidFill>
              </a:rPr>
              <a:pPr/>
              <a:t>‹#›</a:t>
            </a:fld>
            <a:endParaRPr lang="zh-TW" altLang="en-US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12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20180115&#36328;&#38936;&#22495;&#32654;&#24863;&#25945;&#32946;&#23526;&#21209;&#20998;&#20139;/&#22283;&#29579;&#30340;&#26032;&#35037;.docx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23741" y="370724"/>
            <a:ext cx="11668259" cy="2308082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跨領域美感教育實務</a:t>
            </a:r>
            <a:r>
              <a:rPr lang="zh-TW" altLang="en-US" sz="4000" dirty="0" smtClean="0"/>
              <a:t>分享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en-US" sz="2800" dirty="0" smtClean="0"/>
              <a:t> </a:t>
            </a:r>
            <a:r>
              <a:rPr lang="en-US" altLang="zh-TW" sz="2800" dirty="0" smtClean="0"/>
              <a:t>2018/01/15</a:t>
            </a:r>
            <a:endParaRPr lang="zh-TW" altLang="en-US" sz="2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04125" y="3358772"/>
            <a:ext cx="6400800" cy="14732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臺灣藝術大學戲劇學系 助理教授</a:t>
            </a:r>
            <a:endParaRPr lang="en-US" altLang="zh-TW" sz="3200" dirty="0" smtClean="0"/>
          </a:p>
          <a:p>
            <a:r>
              <a:rPr lang="zh-TW" altLang="en-US" sz="3200" dirty="0" smtClean="0"/>
              <a:t>演講人：張連強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701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134580" y="2813059"/>
            <a:ext cx="7922840" cy="4572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2800" dirty="0" smtClean="0"/>
              <a:t>跨</a:t>
            </a:r>
            <a:r>
              <a:rPr lang="zh-TW" altLang="en-US" sz="2800" dirty="0"/>
              <a:t>領域可謂各領域以不同的交流方式、交流程度彼此互通連結</a:t>
            </a:r>
            <a:r>
              <a:rPr lang="zh-TW" altLang="en-US" sz="2800" dirty="0" smtClean="0"/>
              <a:t>，嘗試</a:t>
            </a:r>
            <a:r>
              <a:rPr lang="zh-TW" altLang="en-US" sz="2800" dirty="0"/>
              <a:t>以各領域皆可互助互惠的模式開拓出新的視野與思維，並進而產出更新穎</a:t>
            </a:r>
            <a:r>
              <a:rPr lang="zh-TW" altLang="en-US" sz="2800" dirty="0" smtClean="0"/>
              <a:t>的成果</a:t>
            </a:r>
            <a:r>
              <a:rPr lang="zh-TW" altLang="en-US" sz="28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33804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跨領域教學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930812" y="2205576"/>
            <a:ext cx="10330375" cy="547260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zh-TW" dirty="0" err="1"/>
              <a:t>Fruchter</a:t>
            </a:r>
            <a:r>
              <a:rPr lang="en-US" altLang="zh-TW" dirty="0"/>
              <a:t> </a:t>
            </a:r>
            <a:r>
              <a:rPr lang="zh-TW" altLang="en-US" dirty="0"/>
              <a:t>與</a:t>
            </a:r>
            <a:r>
              <a:rPr lang="en-US" altLang="zh-TW" dirty="0"/>
              <a:t>Emery</a:t>
            </a:r>
            <a:r>
              <a:rPr lang="zh-TW" altLang="en-US" dirty="0"/>
              <a:t>（</a:t>
            </a:r>
            <a:r>
              <a:rPr lang="en-US" altLang="zh-TW" dirty="0"/>
              <a:t>1999</a:t>
            </a:r>
            <a:r>
              <a:rPr lang="zh-TW" altLang="en-US" dirty="0"/>
              <a:t>）提出以「領域」為學習中心的跨領域學習為由</a:t>
            </a:r>
            <a:r>
              <a:rPr lang="zh-TW" altLang="en-US" dirty="0" smtClean="0"/>
              <a:t>知識</a:t>
            </a:r>
            <a:r>
              <a:rPr lang="zh-TW" altLang="en-US" dirty="0"/>
              <a:t>島嶼（</a:t>
            </a:r>
            <a:r>
              <a:rPr lang="en-US" altLang="zh-TW" dirty="0"/>
              <a:t>islands of knowledge</a:t>
            </a:r>
            <a:r>
              <a:rPr lang="zh-TW" altLang="en-US" dirty="0"/>
              <a:t>）至理解（</a:t>
            </a:r>
            <a:r>
              <a:rPr lang="en-US" altLang="zh-TW" dirty="0"/>
              <a:t>understanding</a:t>
            </a:r>
            <a:r>
              <a:rPr lang="zh-TW" altLang="en-US" dirty="0"/>
              <a:t>）的漸進歷程，可以四</a:t>
            </a:r>
            <a:r>
              <a:rPr lang="zh-TW" altLang="en-US" dirty="0" smtClean="0"/>
              <a:t>漸進架構</a:t>
            </a:r>
            <a:r>
              <a:rPr lang="zh-TW" altLang="en-US" dirty="0"/>
              <a:t>做為跨領域學習評估依據，茲說明如下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zh-TW" altLang="en-US" dirty="0"/>
              <a:t>一）知識島嶼（</a:t>
            </a:r>
            <a:r>
              <a:rPr lang="en-US" altLang="zh-TW" dirty="0"/>
              <a:t>islands of knowledge</a:t>
            </a:r>
            <a:r>
              <a:rPr lang="zh-TW" altLang="en-US" dirty="0" smtClean="0"/>
              <a:t>），指</a:t>
            </a:r>
            <a:r>
              <a:rPr lang="zh-TW" altLang="en-US" dirty="0"/>
              <a:t>學生專精於某個領域但從未有過與其他領域接觸的</a:t>
            </a:r>
            <a:r>
              <a:rPr lang="zh-TW" altLang="en-US" dirty="0" smtClean="0"/>
              <a:t>經驗。</a:t>
            </a:r>
            <a:endParaRPr lang="en-US" altLang="zh-TW" dirty="0" smtClean="0"/>
          </a:p>
          <a:p>
            <a:r>
              <a:rPr lang="zh-TW" altLang="en-US" dirty="0" smtClean="0"/>
              <a:t>（ </a:t>
            </a:r>
            <a:r>
              <a:rPr lang="zh-TW" altLang="en-US" dirty="0"/>
              <a:t>二） </a:t>
            </a:r>
            <a:r>
              <a:rPr lang="zh-TW" altLang="en-US" dirty="0" smtClean="0"/>
              <a:t>覺察（</a:t>
            </a:r>
            <a:r>
              <a:rPr lang="en-US" altLang="zh-TW" dirty="0"/>
              <a:t>awareness</a:t>
            </a:r>
            <a:r>
              <a:rPr lang="zh-TW" altLang="en-US" dirty="0"/>
              <a:t>），指學生覺察其他領域的目標與</a:t>
            </a:r>
            <a:r>
              <a:rPr lang="zh-TW" altLang="en-US" dirty="0" smtClean="0"/>
              <a:t>限制。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zh-TW" altLang="en-US" dirty="0"/>
              <a:t>三）欣賞（</a:t>
            </a:r>
            <a:r>
              <a:rPr lang="en-US" altLang="zh-TW" dirty="0"/>
              <a:t>appreciation</a:t>
            </a:r>
            <a:r>
              <a:rPr lang="zh-TW" altLang="en-US" dirty="0" smtClean="0"/>
              <a:t>），指</a:t>
            </a:r>
            <a:r>
              <a:rPr lang="zh-TW" altLang="en-US" dirty="0"/>
              <a:t>學生開始建立對其他領域的概念想法，對其他領域的目標、架構產生興趣並</a:t>
            </a:r>
            <a:r>
              <a:rPr lang="zh-TW" altLang="en-US" dirty="0" smtClean="0"/>
              <a:t>試圖</a:t>
            </a:r>
            <a:r>
              <a:rPr lang="zh-TW" altLang="en-US" dirty="0"/>
              <a:t>了解、提問、</a:t>
            </a:r>
            <a:r>
              <a:rPr lang="zh-TW" altLang="en-US" dirty="0" smtClean="0"/>
              <a:t>支援。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zh-TW" altLang="en-US" dirty="0"/>
              <a:t>四）</a:t>
            </a:r>
            <a:r>
              <a:rPr lang="zh-TW" altLang="en-US" dirty="0" smtClean="0"/>
              <a:t>理解（</a:t>
            </a:r>
            <a:r>
              <a:rPr lang="en-US" altLang="zh-TW" dirty="0" smtClean="0"/>
              <a:t>understanding</a:t>
            </a:r>
            <a:r>
              <a:rPr lang="zh-TW" altLang="en-US" dirty="0"/>
              <a:t>），指學生培養對其他領域的</a:t>
            </a:r>
            <a:r>
              <a:rPr lang="zh-TW" altLang="en-US" dirty="0" smtClean="0"/>
              <a:t>理解</a:t>
            </a:r>
            <a:r>
              <a:rPr lang="zh-TW" altLang="en-US" dirty="0"/>
              <a:t>作為跨領域討論的前置工作，能主動運用其他領域的概念和語言對談，以達</a:t>
            </a:r>
            <a:r>
              <a:rPr lang="zh-TW" altLang="en-US" dirty="0" smtClean="0"/>
              <a:t>良好</a:t>
            </a:r>
            <a:r>
              <a:rPr lang="zh-TW" altLang="en-US" dirty="0"/>
              <a:t>的溝通成效。</a:t>
            </a:r>
          </a:p>
        </p:txBody>
      </p:sp>
    </p:spTree>
    <p:extLst>
      <p:ext uri="{BB962C8B-B14F-4D97-AF65-F5344CB8AC3E}">
        <p14:creationId xmlns:p14="http://schemas.microsoft.com/office/powerpoint/2010/main" val="5560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跨領域的挑戰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026568" y="2903212"/>
            <a:ext cx="8138864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altLang="zh-TW" dirty="0" err="1"/>
              <a:t>Legrady</a:t>
            </a:r>
            <a:r>
              <a:rPr lang="zh-TW" altLang="en-US" dirty="0"/>
              <a:t>（</a:t>
            </a:r>
            <a:r>
              <a:rPr lang="en-US" altLang="zh-TW" dirty="0"/>
              <a:t>2006</a:t>
            </a:r>
            <a:r>
              <a:rPr lang="zh-TW" altLang="en-US" dirty="0"/>
              <a:t>）認為跨領域教育充滿極大的挑戰性，乃因教師對於不同</a:t>
            </a:r>
            <a:r>
              <a:rPr lang="zh-TW" altLang="en-US" dirty="0" smtClean="0"/>
              <a:t>領域學生</a:t>
            </a:r>
            <a:r>
              <a:rPr lang="zh-TW" altLang="en-US" dirty="0"/>
              <a:t>的熟悉度尚未熟稔，而導致須花時間相處及彼此探索，此外，跨領域教育</a:t>
            </a:r>
            <a:r>
              <a:rPr lang="zh-TW" altLang="en-US" dirty="0" smtClean="0"/>
              <a:t>對教師</a:t>
            </a:r>
            <a:r>
              <a:rPr lang="zh-TW" altLang="en-US" dirty="0"/>
              <a:t>自身而言，專業領域的鑽研及探究更是必須花費更多時間精力，才能建構</a:t>
            </a:r>
            <a:r>
              <a:rPr lang="zh-TW" altLang="en-US" dirty="0" smtClean="0"/>
              <a:t>出較</a:t>
            </a:r>
            <a:r>
              <a:rPr lang="zh-TW" altLang="en-US" dirty="0"/>
              <a:t>完備的狀態，而這些耗時耗力的細節便是跨領域教學的難度。然而，成功的</a:t>
            </a:r>
            <a:r>
              <a:rPr lang="zh-TW" altLang="en-US" dirty="0" smtClean="0"/>
              <a:t>跨領域</a:t>
            </a:r>
            <a:r>
              <a:rPr lang="zh-TW" altLang="en-US" dirty="0"/>
              <a:t>教學也將為師生帶來更寬闊的視野，得以運用更多面向定義問題及解決問題。</a:t>
            </a:r>
          </a:p>
        </p:txBody>
      </p:sp>
    </p:spTree>
    <p:extLst>
      <p:ext uri="{BB962C8B-B14F-4D97-AF65-F5344CB8AC3E}">
        <p14:creationId xmlns:p14="http://schemas.microsoft.com/office/powerpoint/2010/main" val="30677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跨領域教學實務分享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sz="6000" dirty="0" smtClean="0">
                <a:solidFill>
                  <a:schemeClr val="bg1"/>
                </a:solidFill>
                <a:effectLst>
                  <a:outerShdw dist="38100" dir="5400000" algn="t" rotWithShape="0">
                    <a:srgbClr val="C00000">
                      <a:alpha val="90000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  <a:hlinkClick r:id="rId2" action="ppaction://hlinkfile"/>
              </a:rPr>
              <a:t>《</a:t>
            </a:r>
            <a:r>
              <a:rPr lang="zh-TW" altLang="en-US" sz="6000" dirty="0">
                <a:solidFill>
                  <a:schemeClr val="bg1"/>
                </a:solidFill>
                <a:effectLst>
                  <a:outerShdw dist="38100" dir="5400000" algn="t" rotWithShape="0">
                    <a:srgbClr val="C00000">
                      <a:alpha val="90000"/>
                    </a:srgbClr>
                  </a:outerShdw>
                </a:effectLst>
                <a:hlinkClick r:id="rId2" action="ppaction://hlinkfile"/>
              </a:rPr>
              <a:t>國王的新衣</a:t>
            </a:r>
            <a:r>
              <a:rPr lang="en-US" altLang="zh-TW" sz="6000" dirty="0" smtClean="0">
                <a:solidFill>
                  <a:schemeClr val="bg1"/>
                </a:solidFill>
                <a:effectLst>
                  <a:outerShdw dist="38100" dir="5400000" algn="t" rotWithShape="0">
                    <a:srgbClr val="C00000">
                      <a:alpha val="90000"/>
                    </a:srgbClr>
                  </a:outerShdw>
                </a:effectLst>
                <a:latin typeface="Microsoft JhengHei UI" panose="020B0604030504040204" pitchFamily="34" charset="-120"/>
                <a:ea typeface="Microsoft JhengHei UI" panose="020B0604030504040204" pitchFamily="34" charset="-120"/>
                <a:hlinkClick r:id="rId2" action="ppaction://hlinkfile"/>
              </a:rPr>
              <a:t>》</a:t>
            </a:r>
            <a:endParaRPr lang="zh-TW" altLang="en-US" sz="6000" dirty="0">
              <a:solidFill>
                <a:schemeClr val="bg1"/>
              </a:solidFill>
              <a:effectLst>
                <a:outerShdw dist="38100" dir="5400000" algn="t" rotWithShape="0">
                  <a:srgbClr val="C00000">
                    <a:alpha val="90000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774195" y="2453811"/>
            <a:ext cx="6709207" cy="4404189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1</a:t>
            </a:r>
            <a:r>
              <a:rPr lang="zh-TW" altLang="en-US" sz="2800" dirty="0" smtClean="0"/>
              <a:t>、教師入戲</a:t>
            </a:r>
            <a:endParaRPr lang="en-US" altLang="zh-TW" sz="2800" dirty="0" smtClean="0"/>
          </a:p>
          <a:p>
            <a:r>
              <a:rPr lang="en-US" altLang="zh-TW" sz="2800" dirty="0" smtClean="0"/>
              <a:t>2</a:t>
            </a:r>
            <a:r>
              <a:rPr lang="zh-TW" altLang="en-US" sz="2800" dirty="0" smtClean="0"/>
              <a:t>、靜像停格</a:t>
            </a:r>
            <a:endParaRPr lang="en-US" altLang="zh-TW" sz="2800" dirty="0" smtClean="0"/>
          </a:p>
          <a:p>
            <a:r>
              <a:rPr lang="en-US" altLang="zh-TW" sz="2800" dirty="0" smtClean="0"/>
              <a:t>3</a:t>
            </a:r>
            <a:r>
              <a:rPr lang="zh-TW" altLang="en-US" sz="2800" dirty="0" smtClean="0"/>
              <a:t>、坐針氈</a:t>
            </a:r>
            <a:endParaRPr lang="en-US" altLang="zh-TW" sz="2800" dirty="0" smtClean="0"/>
          </a:p>
          <a:p>
            <a:r>
              <a:rPr lang="en-US" altLang="zh-TW" sz="2800" dirty="0" smtClean="0"/>
              <a:t>4</a:t>
            </a:r>
            <a:r>
              <a:rPr lang="zh-TW" altLang="en-US" sz="2800" dirty="0" smtClean="0"/>
              <a:t>、異質分組</a:t>
            </a:r>
            <a:endParaRPr lang="en-US" altLang="zh-TW" sz="2800" dirty="0" smtClean="0"/>
          </a:p>
          <a:p>
            <a:r>
              <a:rPr lang="en-US" altLang="zh-TW" sz="2800" dirty="0" smtClean="0"/>
              <a:t>5</a:t>
            </a:r>
            <a:r>
              <a:rPr lang="zh-TW" altLang="en-US" sz="2800" dirty="0" smtClean="0"/>
              <a:t>、角色扮演</a:t>
            </a:r>
            <a:endParaRPr lang="en-US" altLang="zh-TW" sz="2800" dirty="0" smtClean="0"/>
          </a:p>
          <a:p>
            <a:r>
              <a:rPr lang="en-US" altLang="zh-TW" sz="2800" dirty="0" smtClean="0"/>
              <a:t>6</a:t>
            </a:r>
            <a:r>
              <a:rPr lang="zh-TW" altLang="en-US" sz="2800" dirty="0" smtClean="0"/>
              <a:t>、人物雕塑</a:t>
            </a:r>
            <a:endParaRPr lang="en-US" altLang="zh-TW" sz="2800" dirty="0" smtClean="0"/>
          </a:p>
          <a:p>
            <a:r>
              <a:rPr lang="en-US" altLang="zh-TW" sz="2800" dirty="0" smtClean="0"/>
              <a:t>7</a:t>
            </a:r>
            <a:r>
              <a:rPr lang="zh-TW" altLang="en-US" sz="2800" dirty="0" smtClean="0"/>
              <a:t>、</a:t>
            </a:r>
            <a:r>
              <a:rPr lang="zh-TW" altLang="zh-TW" sz="2800" dirty="0"/>
              <a:t>空椅</a:t>
            </a:r>
            <a:r>
              <a:rPr lang="zh-TW" altLang="zh-TW" sz="2800" dirty="0" smtClean="0"/>
              <a:t>法</a:t>
            </a:r>
            <a:endParaRPr lang="en-US" altLang="zh-TW" sz="2800" dirty="0" smtClean="0"/>
          </a:p>
          <a:p>
            <a:r>
              <a:rPr lang="en-US" altLang="zh-TW" sz="2800" dirty="0" smtClean="0"/>
              <a:t>8</a:t>
            </a:r>
            <a:r>
              <a:rPr lang="zh-TW" altLang="en-US" sz="2800" dirty="0" smtClean="0"/>
              <a:t>、分享與回饋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20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149519" y="2786621"/>
            <a:ext cx="9892962" cy="4201852"/>
          </a:xfrm>
        </p:spPr>
        <p:txBody>
          <a:bodyPr/>
          <a:lstStyle/>
          <a:p>
            <a:r>
              <a:rPr lang="zh-CN" altLang="en-US" dirty="0" smtClean="0"/>
              <a:t>藝術有自己的語言，傳達無可言喻的訊息，許多教育人士相信，藝術獨特的智慧形式，多元的認知方式，是一種獨特且重要的「識取能力」</a:t>
            </a:r>
            <a:r>
              <a:rPr lang="en-US" altLang="zh-CN" dirty="0" smtClean="0"/>
              <a:t>(</a:t>
            </a:r>
            <a:r>
              <a:rPr lang="zh-CN" altLang="en-US" dirty="0" smtClean="0"/>
              <a:t>郭禎祥，</a:t>
            </a:r>
            <a:r>
              <a:rPr lang="en-US" altLang="zh-CN" dirty="0" smtClean="0"/>
              <a:t>1999)</a:t>
            </a:r>
            <a:r>
              <a:rPr lang="zh-CN" altLang="en-US" dirty="0" smtClean="0"/>
              <a:t>，能夠解讀藝術的意義，就能提升一個人的直覺、推理、聯想與想像能力，也就是創造的思考能力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CN" dirty="0"/>
          </a:p>
          <a:p>
            <a:r>
              <a:rPr lang="zh-CN" altLang="en-US" dirty="0" smtClean="0"/>
              <a:t>因此，透過藝術教育並妥善運用創造思考教學策略於教學中，以培養學生創造力，實為提升學習成效之最佳學習媒介。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創造力是藝術的根源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332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 smtClean="0"/>
              <a:t>謝謝聆聽</a:t>
            </a:r>
          </a:p>
          <a:p>
            <a:pPr algn="ctr"/>
            <a:r>
              <a:rPr lang="zh-TW" altLang="en-US" sz="6600" dirty="0" smtClean="0"/>
              <a:t>敬請指教</a:t>
            </a:r>
            <a:endParaRPr lang="zh-TW" altLang="en-US" sz="6600" dirty="0"/>
          </a:p>
          <a:p>
            <a:pPr algn="ctr"/>
            <a:endParaRPr lang="zh-TW" altLang="en-US" sz="66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07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亞洲學生贏在起跑點；歐美學生贏在終點</a:t>
            </a:r>
            <a:endParaRPr lang="en-US" altLang="zh-TW" dirty="0" smtClean="0"/>
          </a:p>
          <a:p>
            <a:r>
              <a:rPr lang="zh-TW" altLang="en-US" dirty="0" smtClean="0"/>
              <a:t>讀書 </a:t>
            </a:r>
            <a:r>
              <a:rPr lang="en-US" altLang="zh-TW" dirty="0" smtClean="0"/>
              <a:t>– </a:t>
            </a:r>
            <a:r>
              <a:rPr lang="zh-TW" altLang="en-US" dirty="0" smtClean="0"/>
              <a:t>標準答案</a:t>
            </a:r>
            <a:endParaRPr lang="en-US" altLang="zh-TW" dirty="0" smtClean="0"/>
          </a:p>
          <a:p>
            <a:r>
              <a:rPr lang="zh-TW" altLang="en-US" dirty="0" smtClean="0"/>
              <a:t>教育改革 </a:t>
            </a:r>
            <a:r>
              <a:rPr lang="en-US" altLang="zh-TW" dirty="0" smtClean="0"/>
              <a:t>– </a:t>
            </a:r>
            <a:r>
              <a:rPr lang="zh-TW" altLang="en-US" dirty="0" smtClean="0"/>
              <a:t>翻轉教育的成效？</a:t>
            </a:r>
            <a:endParaRPr lang="en-US" altLang="zh-TW" dirty="0" smtClean="0"/>
          </a:p>
          <a:p>
            <a:r>
              <a:rPr lang="zh-TW" altLang="en-US" dirty="0" smtClean="0"/>
              <a:t>傳統思維</a:t>
            </a:r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科技日新月異 </a:t>
            </a:r>
            <a:r>
              <a:rPr lang="en-US" altLang="zh-TW" dirty="0" smtClean="0"/>
              <a:t>-  </a:t>
            </a:r>
            <a:r>
              <a:rPr lang="zh-TW" altLang="en-US" dirty="0" smtClean="0"/>
              <a:t>教育需要改革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3898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115879" y="2060848"/>
            <a:ext cx="8846288" cy="3450696"/>
          </a:xfrm>
        </p:spPr>
        <p:txBody>
          <a:bodyPr/>
          <a:lstStyle/>
          <a:p>
            <a:r>
              <a:rPr lang="zh-CN" altLang="en-US" b="1" dirty="0" smtClean="0"/>
              <a:t>未來的競爭力何在 </a:t>
            </a:r>
            <a:r>
              <a:rPr lang="en-US" altLang="zh-CN" b="1" dirty="0" smtClean="0"/>
              <a:t>– </a:t>
            </a:r>
            <a:r>
              <a:rPr lang="zh-TW" altLang="en-US" b="1" dirty="0" smtClean="0"/>
              <a:t>「</a:t>
            </a:r>
            <a:r>
              <a:rPr lang="zh-TW" altLang="en-US" sz="3200" b="1" dirty="0" smtClean="0"/>
              <a:t>培養</a:t>
            </a:r>
            <a:r>
              <a:rPr lang="zh-TW" altLang="en-US" sz="3200" b="1" dirty="0" smtClean="0"/>
              <a:t>具競爭力的下</a:t>
            </a:r>
            <a:r>
              <a:rPr lang="zh-TW" altLang="en-US" sz="3200" b="1" dirty="0" smtClean="0"/>
              <a:t>一代」</a:t>
            </a:r>
            <a:endParaRPr lang="en-US" altLang="zh-TW" sz="3200" b="1" dirty="0" smtClean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今日教育、明日人才</a:t>
            </a:r>
            <a:endParaRPr lang="zh-TW" altLang="en-US" dirty="0"/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26292863"/>
              </p:ext>
            </p:extLst>
          </p:nvPr>
        </p:nvGraphicFramePr>
        <p:xfrm>
          <a:off x="2290017" y="2933456"/>
          <a:ext cx="7611966" cy="3285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721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738388" y="505754"/>
            <a:ext cx="10972800" cy="1252728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專業加深；領域加廣</a:t>
            </a:r>
            <a:endParaRPr lang="zh-TW" altLang="en-US" sz="6000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255" t="16224" r="4001" b="364"/>
          <a:stretch/>
        </p:blipFill>
        <p:spPr>
          <a:xfrm>
            <a:off x="2665926" y="1650056"/>
            <a:ext cx="6555348" cy="520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9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title"/>
          </p:nvPr>
        </p:nvSpPr>
        <p:spPr>
          <a:xfrm>
            <a:off x="622479" y="608784"/>
            <a:ext cx="10972800" cy="1252728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未來世界的趨勢 </a:t>
            </a:r>
            <a:r>
              <a:rPr lang="en-US" altLang="zh-TW" dirty="0" smtClean="0"/>
              <a:t>– </a:t>
            </a:r>
            <a:r>
              <a:rPr lang="zh-TW" altLang="en-US" dirty="0" smtClean="0"/>
              <a:t>跨領域及創意思考</a:t>
            </a:r>
            <a:endParaRPr lang="zh-TW" alt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"/>
          </p:nvPr>
        </p:nvSpPr>
        <p:spPr>
          <a:xfrm>
            <a:off x="495837" y="2022550"/>
            <a:ext cx="11226083" cy="4835450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 smtClean="0"/>
              <a:t>機器人、電腦運算將取代大部份工作</a:t>
            </a:r>
            <a:endParaRPr lang="en-US" altLang="zh-TW" sz="3600" dirty="0" smtClean="0"/>
          </a:p>
          <a:p>
            <a:pPr algn="ctr"/>
            <a:r>
              <a:rPr lang="zh-TW" altLang="en-US" sz="3600" dirty="0" smtClean="0"/>
              <a:t>微軟</a:t>
            </a:r>
            <a:r>
              <a:rPr lang="en-US" altLang="zh-TW" sz="3600" dirty="0" smtClean="0"/>
              <a:t>1975</a:t>
            </a:r>
            <a:endParaRPr lang="en-US" altLang="zh-TW" sz="3600" dirty="0" smtClean="0"/>
          </a:p>
          <a:p>
            <a:pPr algn="ctr"/>
            <a:r>
              <a:rPr lang="en-US" altLang="zh-TW" sz="3600" dirty="0" smtClean="0"/>
              <a:t>YAHOO1995</a:t>
            </a:r>
            <a:endParaRPr lang="en-US" altLang="zh-TW" sz="3600" dirty="0" smtClean="0"/>
          </a:p>
          <a:p>
            <a:pPr algn="ctr"/>
            <a:r>
              <a:rPr lang="en-US" altLang="zh-TW" sz="3600" dirty="0" smtClean="0"/>
              <a:t>GOOGLE1998</a:t>
            </a:r>
            <a:endParaRPr lang="en-US" altLang="zh-TW" sz="3600" dirty="0" smtClean="0"/>
          </a:p>
          <a:p>
            <a:pPr algn="ctr"/>
            <a:r>
              <a:rPr lang="zh-TW" altLang="en-US" sz="3600" dirty="0" smtClean="0"/>
              <a:t>阿里巴</a:t>
            </a:r>
            <a:r>
              <a:rPr lang="zh-TW" altLang="en-US" sz="3600" dirty="0" smtClean="0"/>
              <a:t>巴</a:t>
            </a:r>
            <a:r>
              <a:rPr lang="en-US" altLang="zh-TW" sz="3600" dirty="0" smtClean="0"/>
              <a:t>1999</a:t>
            </a:r>
            <a:endParaRPr lang="en-US" altLang="zh-TW" sz="3600" dirty="0" smtClean="0"/>
          </a:p>
          <a:p>
            <a:pPr algn="ctr"/>
            <a:r>
              <a:rPr lang="en-US" altLang="zh-TW" sz="3600" dirty="0" smtClean="0"/>
              <a:t>I </a:t>
            </a:r>
            <a:r>
              <a:rPr lang="en-US" altLang="zh-TW" sz="3600" dirty="0" smtClean="0"/>
              <a:t>Phone</a:t>
            </a:r>
            <a:r>
              <a:rPr lang="zh-TW" altLang="en-US" sz="3600" dirty="0" smtClean="0"/>
              <a:t>第一代</a:t>
            </a:r>
            <a:r>
              <a:rPr lang="en-US" altLang="zh-TW" sz="3600" smtClean="0"/>
              <a:t>2007</a:t>
            </a:r>
            <a:endParaRPr lang="en-US" altLang="zh-TW" sz="3600" dirty="0" smtClean="0"/>
          </a:p>
          <a:p>
            <a:pPr algn="ctr"/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340275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為了教導這一代的學生，教師必須發展出更有創意的教學方式。老套的教學方式，不再是足夠且有效的教學工具，學習過程已經改變，教師也因為學習過程改變，而遇到更多的挑戰，這項改變勢必要求教師每天的教學有新的創意方式。其時代意義包括：突破教師傳統教學窠臼、符應知識經濟需求、提升學生學習動機、因應教育改革發展趨勢（吳清山，</a:t>
            </a:r>
            <a:r>
              <a:rPr lang="en-US" altLang="zh-CN" dirty="0" smtClean="0"/>
              <a:t>2003</a:t>
            </a:r>
            <a:r>
              <a:rPr lang="zh-CN" altLang="en-US" dirty="0"/>
              <a:t>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en-US" altLang="zh-TW" dirty="0"/>
          </a:p>
          <a:p>
            <a:r>
              <a:rPr lang="zh-TW" altLang="en-US" dirty="0" smtClean="0">
                <a:latin typeface="Adobe 宋体 Std L" panose="02020300000000000000" pitchFamily="18" charset="-128"/>
                <a:ea typeface="Adobe 宋体 Std L" panose="02020300000000000000" pitchFamily="18" charset="-128"/>
              </a:rPr>
              <a:t>戲劇課堂的表演教育早已走在時代的前端，但仍需不斷向前。</a:t>
            </a:r>
            <a:endParaRPr lang="zh-TW" altLang="en-US" dirty="0">
              <a:latin typeface="Adobe 宋体 Std L" panose="02020300000000000000" pitchFamily="18" charset="-128"/>
              <a:ea typeface="Adobe 宋体 Std L" panose="02020300000000000000" pitchFamily="18" charset="-128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世界不斷改變 </a:t>
            </a:r>
            <a:r>
              <a:rPr lang="en-US" altLang="zh-TW" dirty="0" smtClean="0"/>
              <a:t>– </a:t>
            </a:r>
            <a:r>
              <a:rPr lang="zh-TW" altLang="en-US" dirty="0" smtClean="0"/>
              <a:t>教學方法需改革與創新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48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跨</a:t>
            </a:r>
            <a:r>
              <a:rPr lang="zh-TW" altLang="en-US" dirty="0" smtClean="0"/>
              <a:t>領域是什麼？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745588" y="2735787"/>
            <a:ext cx="10972800" cy="4572000"/>
          </a:xfrm>
          <a:prstGeom prst="rect">
            <a:avLst/>
          </a:prstGeom>
        </p:spPr>
        <p:txBody>
          <a:bodyPr/>
          <a:lstStyle/>
          <a:p>
            <a:r>
              <a:rPr lang="en-US" altLang="zh-TW" dirty="0" err="1"/>
              <a:t>Kockelmans</a:t>
            </a:r>
            <a:r>
              <a:rPr lang="zh-TW" altLang="en-US" dirty="0"/>
              <a:t>（</a:t>
            </a:r>
            <a:r>
              <a:rPr lang="en-US" altLang="zh-TW" dirty="0"/>
              <a:t>1979</a:t>
            </a:r>
            <a:r>
              <a:rPr lang="zh-TW" altLang="en-US" dirty="0"/>
              <a:t>）將跨領域整理出三種類別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zh-TW" altLang="en-US" dirty="0"/>
              <a:t>一）多領域（</a:t>
            </a:r>
            <a:r>
              <a:rPr lang="en-US" altLang="zh-TW" dirty="0" smtClean="0"/>
              <a:t>Multidisciplinary work</a:t>
            </a:r>
            <a:r>
              <a:rPr lang="zh-TW" altLang="en-US" dirty="0"/>
              <a:t>），指領域與領域間彼此未必見得有連結存在，為各自</a:t>
            </a:r>
            <a:r>
              <a:rPr lang="zh-TW" altLang="en-US" dirty="0" smtClean="0"/>
              <a:t>獨立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zh-TW" altLang="en-US" dirty="0"/>
              <a:t>二）跨</a:t>
            </a:r>
            <a:r>
              <a:rPr lang="zh-TW" altLang="en-US" dirty="0" smtClean="0"/>
              <a:t>領域（</a:t>
            </a:r>
            <a:r>
              <a:rPr lang="en-US" altLang="zh-TW" dirty="0"/>
              <a:t>Interdisciplinary work</a:t>
            </a:r>
            <a:r>
              <a:rPr lang="zh-TW" altLang="en-US" dirty="0"/>
              <a:t>），指所有領域相結合為一新</a:t>
            </a:r>
            <a:r>
              <a:rPr lang="zh-TW" altLang="en-US" dirty="0" smtClean="0"/>
              <a:t>領域</a:t>
            </a:r>
            <a:r>
              <a:rPr lang="zh-TW" altLang="en-US" dirty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（</a:t>
            </a:r>
            <a:r>
              <a:rPr lang="zh-TW" altLang="en-US" dirty="0"/>
              <a:t>三）交叉領域（</a:t>
            </a:r>
            <a:r>
              <a:rPr lang="en-US" altLang="zh-TW" dirty="0" err="1" smtClean="0"/>
              <a:t>Crossdisciplinary</a:t>
            </a:r>
            <a:r>
              <a:rPr lang="en-US" altLang="zh-TW" dirty="0" smtClean="0"/>
              <a:t> work</a:t>
            </a:r>
            <a:r>
              <a:rPr lang="zh-TW" altLang="en-US" dirty="0"/>
              <a:t>），不同領域在交流過程中彼此的界線仍緊密與對等。</a:t>
            </a:r>
          </a:p>
        </p:txBody>
      </p:sp>
    </p:spTree>
    <p:extLst>
      <p:ext uri="{BB962C8B-B14F-4D97-AF65-F5344CB8AC3E}">
        <p14:creationId xmlns:p14="http://schemas.microsoft.com/office/powerpoint/2010/main" val="350430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098576" y="2800181"/>
            <a:ext cx="7994848" cy="457200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/>
              <a:t>陳慧珊（</a:t>
            </a:r>
            <a:r>
              <a:rPr lang="en-US" altLang="zh-TW" dirty="0"/>
              <a:t>2012</a:t>
            </a:r>
            <a:r>
              <a:rPr lang="zh-TW" altLang="en-US" dirty="0"/>
              <a:t>）則以英文的「跨」字意涵分析跨領域的不同交流程度，</a:t>
            </a:r>
            <a:r>
              <a:rPr lang="zh-TW" altLang="en-US" dirty="0" smtClean="0"/>
              <a:t>例如各</a:t>
            </a:r>
            <a:r>
              <a:rPr lang="zh-TW" altLang="en-US" dirty="0"/>
              <a:t>領域不輕言放棄原領域的主體性與立場而互助互惠、通過與他領域的交融</a:t>
            </a:r>
            <a:r>
              <a:rPr lang="zh-TW" altLang="en-US" dirty="0" smtClean="0"/>
              <a:t>進而新</a:t>
            </a:r>
            <a:r>
              <a:rPr lang="zh-TW" altLang="en-US" dirty="0"/>
              <a:t>譯自我的價值、先分別進行獨立發展或改良後再以截長補短的方式互相合作</a:t>
            </a:r>
            <a:r>
              <a:rPr lang="zh-TW" altLang="en-US" dirty="0" smtClean="0"/>
              <a:t>、盡量</a:t>
            </a:r>
            <a:r>
              <a:rPr lang="zh-TW" altLang="en-US" dirty="0"/>
              <a:t>要放下身段並與他領域進行激盪與融合等。</a:t>
            </a:r>
          </a:p>
        </p:txBody>
      </p:sp>
    </p:spTree>
    <p:extLst>
      <p:ext uri="{BB962C8B-B14F-4D97-AF65-F5344CB8AC3E}">
        <p14:creationId xmlns:p14="http://schemas.microsoft.com/office/powerpoint/2010/main" val="254500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4294967295"/>
          </p:nvPr>
        </p:nvSpPr>
        <p:spPr>
          <a:xfrm>
            <a:off x="2197994" y="2774424"/>
            <a:ext cx="8138864" cy="4572000"/>
          </a:xfrm>
          <a:prstGeom prst="rect">
            <a:avLst/>
          </a:prstGeom>
        </p:spPr>
        <p:txBody>
          <a:bodyPr/>
          <a:lstStyle/>
          <a:p>
            <a:r>
              <a:rPr lang="zh-TW" altLang="en-US" dirty="0"/>
              <a:t>傅大為（</a:t>
            </a:r>
            <a:r>
              <a:rPr lang="en-US" altLang="zh-TW" dirty="0"/>
              <a:t>2006</a:t>
            </a:r>
            <a:r>
              <a:rPr lang="zh-TW" altLang="en-US" dirty="0"/>
              <a:t>）則認為成功的跨越是能流利使用兩國語言的「雙語人</a:t>
            </a:r>
            <a:r>
              <a:rPr lang="zh-TW" altLang="en-US" dirty="0" smtClean="0"/>
              <a:t>」（</a:t>
            </a:r>
            <a:r>
              <a:rPr lang="en-US" altLang="zh-TW" dirty="0"/>
              <a:t>bilingual</a:t>
            </a:r>
            <a:r>
              <a:rPr lang="zh-TW" altLang="en-US" dirty="0"/>
              <a:t>），具備能與不同文化溝通的能力，得以同時活在兩個不同的世界。</a:t>
            </a:r>
          </a:p>
        </p:txBody>
      </p:sp>
    </p:spTree>
    <p:extLst>
      <p:ext uri="{BB962C8B-B14F-4D97-AF65-F5344CB8AC3E}">
        <p14:creationId xmlns:p14="http://schemas.microsoft.com/office/powerpoint/2010/main" val="260394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945</Words>
  <Application>Microsoft Office PowerPoint</Application>
  <PresentationFormat>自訂</PresentationFormat>
  <Paragraphs>55</Paragraphs>
  <Slides>15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波形</vt:lpstr>
      <vt:lpstr>跨領域美感教育實務分享  2018/01/15</vt:lpstr>
      <vt:lpstr>科技日新月異 -  教育需要改革</vt:lpstr>
      <vt:lpstr>今日教育、明日人才</vt:lpstr>
      <vt:lpstr>專業加深；領域加廣</vt:lpstr>
      <vt:lpstr>未來世界的趨勢 – 跨領域及創意思考</vt:lpstr>
      <vt:lpstr>世界不斷改變 – 教學方法需改革與創新</vt:lpstr>
      <vt:lpstr>跨領域是什麼？</vt:lpstr>
      <vt:lpstr>PowerPoint 簡報</vt:lpstr>
      <vt:lpstr>PowerPoint 簡報</vt:lpstr>
      <vt:lpstr>PowerPoint 簡報</vt:lpstr>
      <vt:lpstr>跨領域教學</vt:lpstr>
      <vt:lpstr>跨領域的挑戰</vt:lpstr>
      <vt:lpstr>跨領域教學實務分享 《國王的新衣》</vt:lpstr>
      <vt:lpstr>創造力是藝術的根源</vt:lpstr>
      <vt:lpstr>PowerPoint 簡報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leewj</dc:creator>
  <cp:lastModifiedBy>Win7</cp:lastModifiedBy>
  <cp:revision>47</cp:revision>
  <dcterms:created xsi:type="dcterms:W3CDTF">2016-10-23T03:11:20Z</dcterms:created>
  <dcterms:modified xsi:type="dcterms:W3CDTF">2018-01-15T01:21:42Z</dcterms:modified>
</cp:coreProperties>
</file>