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7"/>
  </p:notesMasterIdLst>
  <p:handoutMasterIdLst>
    <p:handoutMasterId r:id="rId18"/>
  </p:handoutMasterIdLst>
  <p:sldIdLst>
    <p:sldId id="256" r:id="rId2"/>
    <p:sldId id="741" r:id="rId3"/>
    <p:sldId id="735" r:id="rId4"/>
    <p:sldId id="736" r:id="rId5"/>
    <p:sldId id="669" r:id="rId6"/>
    <p:sldId id="670" r:id="rId7"/>
    <p:sldId id="686" r:id="rId8"/>
    <p:sldId id="672" r:id="rId9"/>
    <p:sldId id="673" r:id="rId10"/>
    <p:sldId id="680" r:id="rId11"/>
    <p:sldId id="681" r:id="rId12"/>
    <p:sldId id="683" r:id="rId13"/>
    <p:sldId id="682" r:id="rId14"/>
    <p:sldId id="684" r:id="rId15"/>
    <p:sldId id="854" r:id="rId1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99CCFF"/>
    <a:srgbClr val="99FF99"/>
    <a:srgbClr val="66FF66"/>
    <a:srgbClr val="151513"/>
    <a:srgbClr val="000000"/>
    <a:srgbClr val="FFFFFF"/>
    <a:srgbClr val="A50021"/>
    <a:srgbClr val="0066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82" autoAdjust="0"/>
    <p:restoredTop sz="94458" autoAdjust="0"/>
  </p:normalViewPr>
  <p:slideViewPr>
    <p:cSldViewPr>
      <p:cViewPr varScale="1">
        <p:scale>
          <a:sx n="74" d="100"/>
          <a:sy n="7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C0E70575-1F52-4933-93BD-C8EC8E7695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9669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4461D091-AC5C-4C8F-A4F4-D17F0581CEE6}" type="datetimeFigureOut">
              <a:rPr lang="zh-TW" altLang="en-US"/>
              <a:pPr>
                <a:defRPr/>
              </a:pPr>
              <a:t>2018/2/7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  <a:endParaRPr lang="zh-TW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33B46C97-96DD-4298-99C6-D2E3EB2978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157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b="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b="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b="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b="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716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6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96EEAB-2E75-43B7-84FE-5D92E09D8D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12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11F0-5680-490B-9B06-17382D8887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941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E9C30-BFF6-4AD0-9D57-A19D0079C3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6834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AC742-A79F-4978-887E-F0CB62D783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357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EA67D-4F49-4909-B3A9-3B6F8CD375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96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4F3AA-895E-4016-B6EE-6585C60DA7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188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F42C8-17B5-4F57-8303-F24268CBEC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31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7E1F8-218D-45FB-9B8D-6DC8A0405A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033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A0ED0-8782-48F7-B132-FCF880882C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372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B9ACA-26D8-4BFD-970C-6E7041BE6E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15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23330-B30A-43E6-B81F-35E5D80418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82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EAB3-5EF4-40D8-9782-14A5F26C73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503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b="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b="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 b="0" smtClean="0"/>
            </a:lvl1pPr>
          </a:lstStyle>
          <a:p>
            <a:pPr>
              <a:defRPr/>
            </a:pPr>
            <a:fld id="{7380363A-2EF5-4540-92AB-07FC92FCFD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3638" y="4429613"/>
            <a:ext cx="4321225" cy="1168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 繼 文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國立屏東大學視覺藝術學系專任教授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123" name="Title 7"/>
          <p:cNvSpPr>
            <a:spLocks noGrp="1"/>
          </p:cNvSpPr>
          <p:nvPr>
            <p:ph type="ctrTitle"/>
          </p:nvPr>
        </p:nvSpPr>
        <p:spPr>
          <a:xfrm>
            <a:off x="2147887" y="917575"/>
            <a:ext cx="5772766" cy="2209800"/>
          </a:xfrm>
        </p:spPr>
        <p:txBody>
          <a:bodyPr/>
          <a:lstStyle/>
          <a:p>
            <a:pPr eaLnBrk="1" hangingPunct="1"/>
            <a:r>
              <a:rPr lang="en-US" altLang="zh-TW" sz="6000" b="1" dirty="0" smtClean="0">
                <a:latin typeface="新細明體" panose="02020500000000000000" pitchFamily="18" charset="-120"/>
              </a:rPr>
              <a:t/>
            </a:r>
            <a:br>
              <a:rPr lang="en-US" altLang="zh-TW" sz="6000" b="1" dirty="0" smtClean="0">
                <a:latin typeface="新細明體" panose="02020500000000000000" pitchFamily="18" charset="-120"/>
              </a:rPr>
            </a:br>
            <a:r>
              <a:rPr lang="zh-TW" altLang="en-US" sz="6000" b="1" dirty="0">
                <a:latin typeface="新細明體" panose="02020500000000000000" pitchFamily="18" charset="-120"/>
              </a:rPr>
              <a:t>視覺藝術跨領域課程設計與實務</a:t>
            </a:r>
            <a:endParaRPr lang="zh-TW" altLang="en-US" sz="6000" b="1" dirty="0" smtClean="0"/>
          </a:p>
        </p:txBody>
      </p:sp>
      <p:grpSp>
        <p:nvGrpSpPr>
          <p:cNvPr id="5124" name="Group 34"/>
          <p:cNvGrpSpPr>
            <a:grpSpLocks/>
          </p:cNvGrpSpPr>
          <p:nvPr/>
        </p:nvGrpSpPr>
        <p:grpSpPr bwMode="auto">
          <a:xfrm>
            <a:off x="1428750" y="0"/>
            <a:ext cx="2592388" cy="215900"/>
            <a:chOff x="2699" y="1888"/>
            <a:chExt cx="1633" cy="136"/>
          </a:xfrm>
        </p:grpSpPr>
        <p:sp>
          <p:nvSpPr>
            <p:cNvPr id="5182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3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4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5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6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7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8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25" name="Group 34"/>
          <p:cNvGrpSpPr>
            <a:grpSpLocks/>
          </p:cNvGrpSpPr>
          <p:nvPr/>
        </p:nvGrpSpPr>
        <p:grpSpPr bwMode="auto">
          <a:xfrm>
            <a:off x="4000500" y="0"/>
            <a:ext cx="2592388" cy="215900"/>
            <a:chOff x="2699" y="1888"/>
            <a:chExt cx="1633" cy="136"/>
          </a:xfrm>
        </p:grpSpPr>
        <p:sp>
          <p:nvSpPr>
            <p:cNvPr id="5175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6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7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8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9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0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81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26" name="Group 34"/>
          <p:cNvGrpSpPr>
            <a:grpSpLocks/>
          </p:cNvGrpSpPr>
          <p:nvPr/>
        </p:nvGrpSpPr>
        <p:grpSpPr bwMode="auto">
          <a:xfrm>
            <a:off x="6551613" y="0"/>
            <a:ext cx="2592387" cy="215900"/>
            <a:chOff x="2699" y="1888"/>
            <a:chExt cx="1633" cy="136"/>
          </a:xfrm>
        </p:grpSpPr>
        <p:sp>
          <p:nvSpPr>
            <p:cNvPr id="5168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9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0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1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2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3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74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27" name="Group 34"/>
          <p:cNvGrpSpPr>
            <a:grpSpLocks/>
          </p:cNvGrpSpPr>
          <p:nvPr/>
        </p:nvGrpSpPr>
        <p:grpSpPr bwMode="auto">
          <a:xfrm>
            <a:off x="-1143000" y="0"/>
            <a:ext cx="2592388" cy="215900"/>
            <a:chOff x="2699" y="1888"/>
            <a:chExt cx="1633" cy="136"/>
          </a:xfrm>
        </p:grpSpPr>
        <p:sp>
          <p:nvSpPr>
            <p:cNvPr id="5161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2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3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4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5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6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7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28" name="Group 34"/>
          <p:cNvGrpSpPr>
            <a:grpSpLocks/>
          </p:cNvGrpSpPr>
          <p:nvPr/>
        </p:nvGrpSpPr>
        <p:grpSpPr bwMode="auto">
          <a:xfrm>
            <a:off x="6551613" y="6642100"/>
            <a:ext cx="2592387" cy="215900"/>
            <a:chOff x="2699" y="1888"/>
            <a:chExt cx="1633" cy="136"/>
          </a:xfrm>
        </p:grpSpPr>
        <p:sp>
          <p:nvSpPr>
            <p:cNvPr id="5154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5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6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7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8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9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60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29" name="Group 34"/>
          <p:cNvGrpSpPr>
            <a:grpSpLocks/>
          </p:cNvGrpSpPr>
          <p:nvPr/>
        </p:nvGrpSpPr>
        <p:grpSpPr bwMode="auto">
          <a:xfrm>
            <a:off x="4000500" y="6642100"/>
            <a:ext cx="2592388" cy="215900"/>
            <a:chOff x="2699" y="1888"/>
            <a:chExt cx="1633" cy="136"/>
          </a:xfrm>
        </p:grpSpPr>
        <p:sp>
          <p:nvSpPr>
            <p:cNvPr id="5147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8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9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0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1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2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53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30" name="Group 34"/>
          <p:cNvGrpSpPr>
            <a:grpSpLocks/>
          </p:cNvGrpSpPr>
          <p:nvPr/>
        </p:nvGrpSpPr>
        <p:grpSpPr bwMode="auto">
          <a:xfrm>
            <a:off x="1428750" y="6642100"/>
            <a:ext cx="2592388" cy="215900"/>
            <a:chOff x="2699" y="1888"/>
            <a:chExt cx="1633" cy="136"/>
          </a:xfrm>
        </p:grpSpPr>
        <p:sp>
          <p:nvSpPr>
            <p:cNvPr id="5140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2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3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4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5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46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  <p:grpSp>
        <p:nvGrpSpPr>
          <p:cNvPr id="5131" name="Group 34"/>
          <p:cNvGrpSpPr>
            <a:grpSpLocks/>
          </p:cNvGrpSpPr>
          <p:nvPr/>
        </p:nvGrpSpPr>
        <p:grpSpPr bwMode="auto">
          <a:xfrm>
            <a:off x="-1143000" y="6642100"/>
            <a:ext cx="2592388" cy="215900"/>
            <a:chOff x="2699" y="1888"/>
            <a:chExt cx="1633" cy="136"/>
          </a:xfrm>
        </p:grpSpPr>
        <p:sp>
          <p:nvSpPr>
            <p:cNvPr id="5133" name="Rectangle 25"/>
            <p:cNvSpPr>
              <a:spLocks noChangeArrowheads="1"/>
            </p:cNvSpPr>
            <p:nvPr/>
          </p:nvSpPr>
          <p:spPr bwMode="auto">
            <a:xfrm>
              <a:off x="2699" y="1888"/>
              <a:ext cx="636" cy="13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4" name="Rectangle 26"/>
            <p:cNvSpPr>
              <a:spLocks noChangeArrowheads="1"/>
            </p:cNvSpPr>
            <p:nvPr/>
          </p:nvSpPr>
          <p:spPr bwMode="auto">
            <a:xfrm>
              <a:off x="2925" y="1888"/>
              <a:ext cx="454" cy="13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5" name="Rectangle 27"/>
            <p:cNvSpPr>
              <a:spLocks noChangeArrowheads="1"/>
            </p:cNvSpPr>
            <p:nvPr/>
          </p:nvSpPr>
          <p:spPr bwMode="auto">
            <a:xfrm>
              <a:off x="3152" y="1888"/>
              <a:ext cx="636" cy="1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6" name="Rectangle 28"/>
            <p:cNvSpPr>
              <a:spLocks noChangeArrowheads="1"/>
            </p:cNvSpPr>
            <p:nvPr/>
          </p:nvSpPr>
          <p:spPr bwMode="auto">
            <a:xfrm>
              <a:off x="3379" y="1888"/>
              <a:ext cx="636" cy="13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7" name="Rectangle 29"/>
            <p:cNvSpPr>
              <a:spLocks noChangeArrowheads="1"/>
            </p:cNvSpPr>
            <p:nvPr/>
          </p:nvSpPr>
          <p:spPr bwMode="auto">
            <a:xfrm>
              <a:off x="3606" y="1888"/>
              <a:ext cx="546" cy="136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8" name="Rectangle 30"/>
            <p:cNvSpPr>
              <a:spLocks noChangeArrowheads="1"/>
            </p:cNvSpPr>
            <p:nvPr/>
          </p:nvSpPr>
          <p:spPr bwMode="auto">
            <a:xfrm>
              <a:off x="3833" y="1888"/>
              <a:ext cx="453" cy="136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  <p:sp>
          <p:nvSpPr>
            <p:cNvPr id="5139" name="Rectangle 31"/>
            <p:cNvSpPr>
              <a:spLocks noChangeArrowheads="1"/>
            </p:cNvSpPr>
            <p:nvPr/>
          </p:nvSpPr>
          <p:spPr bwMode="auto">
            <a:xfrm>
              <a:off x="4059" y="1888"/>
              <a:ext cx="273" cy="136"/>
            </a:xfrm>
            <a:prstGeom prst="rect">
              <a:avLst/>
            </a:prstGeom>
            <a:solidFill>
              <a:srgbClr val="99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kumimoji="1" sz="23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918939"/>
          </a:xfrm>
          <a:solidFill>
            <a:schemeClr val="bg2">
              <a:lumMod val="10000"/>
              <a:lumOff val="90000"/>
            </a:schemeClr>
          </a:solidFill>
        </p:spPr>
        <p:txBody>
          <a:bodyPr/>
          <a:lstStyle/>
          <a:p>
            <a:r>
              <a:rPr lang="zh-TW" altLang="en-US" b="1" dirty="0"/>
              <a:t>「跨領域美感課程」定義：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2564904"/>
            <a:ext cx="7772400" cy="4530725"/>
          </a:xfrm>
        </p:spPr>
        <p:txBody>
          <a:bodyPr/>
          <a:lstStyle/>
          <a:p>
            <a:r>
              <a:rPr lang="zh-TW" altLang="en-US" dirty="0"/>
              <a:t>以藝術媒介、藝術概念、美感元素與藝術資源等作為活化、輔助與融整其他學科學習的媒介、資源、策略及主軸，建構「以藝術為核心」（</a:t>
            </a:r>
            <a:r>
              <a:rPr lang="en-US" altLang="zh-TW" dirty="0"/>
              <a:t>art-based</a:t>
            </a:r>
            <a:r>
              <a:rPr lang="zh-TW" altLang="en-US" dirty="0"/>
              <a:t>）之跨領域課程。</a:t>
            </a:r>
          </a:p>
        </p:txBody>
      </p:sp>
    </p:spTree>
    <p:extLst>
      <p:ext uri="{BB962C8B-B14F-4D97-AF65-F5344CB8AC3E}">
        <p14:creationId xmlns:p14="http://schemas.microsoft.com/office/powerpoint/2010/main" val="377070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5556" y="188640"/>
            <a:ext cx="8050088" cy="1143000"/>
          </a:xfrm>
          <a:solidFill>
            <a:srgbClr val="99FF99"/>
          </a:solidFill>
        </p:spPr>
        <p:txBody>
          <a:bodyPr/>
          <a:lstStyle/>
          <a:p>
            <a:r>
              <a:rPr lang="zh-TW" altLang="en-US" sz="3200" dirty="0"/>
              <a:t>趙惠玲（</a:t>
            </a:r>
            <a:r>
              <a:rPr lang="en-US" altLang="zh-TW" sz="3200" dirty="0"/>
              <a:t>2005</a:t>
            </a:r>
            <a:r>
              <a:rPr lang="zh-TW" altLang="en-US" sz="3200" dirty="0"/>
              <a:t>）認為，以藝術為核心進行跨領域美感課程的規劃時有兩種發展可能：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3068960"/>
            <a:ext cx="7028538" cy="4530725"/>
          </a:xfrm>
        </p:spPr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可藉由</a:t>
            </a:r>
            <a:r>
              <a:rPr lang="zh-TW" altLang="en-US" dirty="0">
                <a:solidFill>
                  <a:srgbClr val="C00000"/>
                </a:solidFill>
              </a:rPr>
              <a:t>藝術媒介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C00000"/>
                </a:solidFill>
              </a:rPr>
              <a:t>美感元素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C00000"/>
                </a:solidFill>
              </a:rPr>
              <a:t>藝術概念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C00000"/>
                </a:solidFill>
              </a:rPr>
              <a:t>藝術資源</a:t>
            </a:r>
            <a:r>
              <a:rPr lang="zh-TW" altLang="en-US" dirty="0"/>
              <a:t>等藝術內涵，應用藝術實作、藝術鑒賞等活動，作為活化、輔助其他學科學習的媒介、資源與策略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64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蘇拉蔻（</a:t>
            </a:r>
            <a:r>
              <a:rPr lang="en-US" altLang="zh-TW" dirty="0"/>
              <a:t>Suraco, 2006</a:t>
            </a:r>
            <a:r>
              <a:rPr lang="zh-TW" altLang="en-US" dirty="0"/>
              <a:t>）認為象徵的符號和美感內涵是許多學門的共同特徵，利用這些特質即可將不同學科與藝術知能進行整合，也讓學校的教學和校園外的世界產生連結。</a:t>
            </a:r>
          </a:p>
          <a:p>
            <a:r>
              <a:rPr lang="zh-TW" altLang="en-US" dirty="0"/>
              <a:t>（例如利用視覺藝術的造形、色彩、結構、材質、表現技法、空間安排、校內外藝術資源等視覺藝術實作或視覺藝術鑒賞活動來活化、輔助其他學科學習的媒介、資源與策略）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71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20012" y="3140968"/>
            <a:ext cx="6426670" cy="4530725"/>
          </a:xfrm>
        </p:spPr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檢視</a:t>
            </a:r>
            <a:r>
              <a:rPr lang="zh-TW" altLang="en-US" dirty="0">
                <a:solidFill>
                  <a:srgbClr val="C00000"/>
                </a:solidFill>
              </a:rPr>
              <a:t>不同學科</a:t>
            </a:r>
            <a:r>
              <a:rPr lang="zh-TW" altLang="en-US" dirty="0"/>
              <a:t>的專業知識體系，尋找</a:t>
            </a:r>
            <a:r>
              <a:rPr lang="zh-TW" altLang="en-US" dirty="0">
                <a:solidFill>
                  <a:srgbClr val="C00000"/>
                </a:solidFill>
              </a:rPr>
              <a:t>與藝術領域交集</a:t>
            </a:r>
            <a:r>
              <a:rPr lang="zh-TW" altLang="en-US" dirty="0"/>
              <a:t>之</a:t>
            </a:r>
            <a:r>
              <a:rPr lang="zh-TW" altLang="en-US" dirty="0">
                <a:solidFill>
                  <a:srgbClr val="3333CC"/>
                </a:solidFill>
              </a:rPr>
              <a:t>知識結構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3333CC"/>
                </a:solidFill>
              </a:rPr>
              <a:t>美感共通性</a:t>
            </a:r>
            <a:r>
              <a:rPr lang="zh-TW" altLang="en-US" dirty="0"/>
              <a:t>等，以之作為</a:t>
            </a:r>
            <a:r>
              <a:rPr lang="zh-TW" altLang="en-US" dirty="0">
                <a:solidFill>
                  <a:srgbClr val="C00000"/>
                </a:solidFill>
              </a:rPr>
              <a:t>融整課程結構</a:t>
            </a:r>
            <a:r>
              <a:rPr lang="zh-TW" altLang="en-US" dirty="0"/>
              <a:t>的主軸，進行規劃。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880311" y="116632"/>
            <a:ext cx="7906072" cy="1143000"/>
          </a:xfrm>
          <a:solidFill>
            <a:srgbClr val="99FF99"/>
          </a:solidFill>
        </p:spPr>
        <p:txBody>
          <a:bodyPr/>
          <a:lstStyle/>
          <a:p>
            <a:r>
              <a:rPr lang="zh-TW" altLang="en-US" sz="3200" dirty="0"/>
              <a:t>趙惠玲（</a:t>
            </a:r>
            <a:r>
              <a:rPr lang="en-US" altLang="zh-TW" sz="3200" dirty="0"/>
              <a:t>2005</a:t>
            </a:r>
            <a:r>
              <a:rPr lang="zh-TW" altLang="en-US" sz="3200" dirty="0"/>
              <a:t>）認為，以藝術為核心進行跨領域美感課程的規劃時有兩種發展可能：</a:t>
            </a:r>
          </a:p>
        </p:txBody>
      </p:sp>
    </p:spTree>
    <p:extLst>
      <p:ext uri="{BB962C8B-B14F-4D97-AF65-F5344CB8AC3E}">
        <p14:creationId xmlns:p14="http://schemas.microsoft.com/office/powerpoint/2010/main" val="28290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跨領域課程四項策略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蘇拉蔻（</a:t>
            </a:r>
            <a:r>
              <a:rPr lang="en-US" altLang="zh-TW" dirty="0" err="1" smtClean="0"/>
              <a:t>Suraco</a:t>
            </a:r>
            <a:r>
              <a:rPr lang="en-US" altLang="zh-TW" dirty="0" smtClean="0"/>
              <a:t>, 2006</a:t>
            </a:r>
            <a:r>
              <a:rPr lang="zh-TW" altLang="en-US" dirty="0"/>
              <a:t>）在探討不同學科結合藝術的跨領域課程時亦提出四項策略，分別為：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1</a:t>
            </a:r>
            <a:r>
              <a:rPr lang="zh-TW" altLang="en-US" dirty="0"/>
              <a:t>）運用不同領域中重疊的部分。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2</a:t>
            </a:r>
            <a:r>
              <a:rPr lang="zh-TW" altLang="en-US" dirty="0"/>
              <a:t>）將美學原則擴大。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3</a:t>
            </a:r>
            <a:r>
              <a:rPr lang="zh-TW" altLang="en-US" dirty="0"/>
              <a:t>）使用藝術素材。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4</a:t>
            </a:r>
            <a:r>
              <a:rPr lang="zh-TW" altLang="en-US" dirty="0"/>
              <a:t>）規劃橫跨各種學科範圍的課程。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56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例如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（</a:t>
            </a:r>
            <a:r>
              <a:rPr lang="en-US" altLang="zh-TW" dirty="0"/>
              <a:t>1</a:t>
            </a:r>
            <a:r>
              <a:rPr lang="zh-TW" altLang="en-US" dirty="0"/>
              <a:t>）運用不同領域中和視覺藝術重疊的部分進行相容相通整合。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2</a:t>
            </a:r>
            <a:r>
              <a:rPr lang="zh-TW" altLang="en-US" dirty="0"/>
              <a:t>）將視覺藝術中的美的形式原理擴大至其他非藝術實例探討。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3</a:t>
            </a:r>
            <a:r>
              <a:rPr lang="zh-TW" altLang="en-US" dirty="0"/>
              <a:t>）使用視覺藝術的實際作品素材成為跨領域教學的主軸。</a:t>
            </a:r>
          </a:p>
          <a:p>
            <a:r>
              <a:rPr lang="zh-TW" altLang="en-US" dirty="0"/>
              <a:t>（</a:t>
            </a:r>
            <a:r>
              <a:rPr lang="en-US" altLang="zh-TW" dirty="0"/>
              <a:t>4</a:t>
            </a:r>
            <a:r>
              <a:rPr lang="zh-TW" altLang="en-US" dirty="0"/>
              <a:t>）規劃橫跨視覺藝術、其他藝術類別（如含語言文字特性的文學、含聽覺性的音樂、含肢體和表情特性的表演藝術、含現代多元媒體的藝術）、以及其他非藝術屬性的各領域或學科範圍之課程內涵。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086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內容版面配置區 10"/>
          <p:cNvSpPr>
            <a:spLocks noGrp="1"/>
          </p:cNvSpPr>
          <p:nvPr>
            <p:ph idx="1"/>
          </p:nvPr>
        </p:nvSpPr>
        <p:spPr>
          <a:xfrm>
            <a:off x="971600" y="2132856"/>
            <a:ext cx="7992888" cy="4219575"/>
          </a:xfrm>
        </p:spPr>
        <p:txBody>
          <a:bodyPr/>
          <a:lstStyle/>
          <a:p>
            <a:r>
              <a:rPr lang="zh-TW" altLang="en-US" dirty="0"/>
              <a:t>藝術與人文教育 與 美感教育的異同和關係</a:t>
            </a:r>
            <a:endParaRPr lang="en-US" altLang="zh-TW" dirty="0"/>
          </a:p>
          <a:p>
            <a:r>
              <a:rPr lang="zh-TW" altLang="en-US" dirty="0">
                <a:solidFill>
                  <a:srgbClr val="FF0000"/>
                </a:solidFill>
              </a:rPr>
              <a:t>日常生活經驗  </a:t>
            </a:r>
            <a:r>
              <a:rPr lang="zh-TW" altLang="en-US" dirty="0">
                <a:solidFill>
                  <a:srgbClr val="0070C0"/>
                </a:solidFill>
              </a:rPr>
              <a:t>美感經驗  </a:t>
            </a:r>
            <a:r>
              <a:rPr lang="zh-TW" altLang="en-US" dirty="0"/>
              <a:t>和  </a:t>
            </a:r>
            <a:r>
              <a:rPr lang="zh-TW" altLang="en-US" dirty="0">
                <a:solidFill>
                  <a:srgbClr val="7030A0"/>
                </a:solidFill>
              </a:rPr>
              <a:t>藝術經驗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/>
              <a:t>美感教育應貫穿</a:t>
            </a:r>
            <a:r>
              <a:rPr lang="zh-TW" altLang="en-US" dirty="0" smtClean="0"/>
              <a:t>美學</a:t>
            </a:r>
            <a:endParaRPr lang="en-US" altLang="zh-TW" dirty="0"/>
          </a:p>
          <a:p>
            <a:r>
              <a:rPr lang="zh-TW" altLang="en-US" dirty="0"/>
              <a:t>美感教育更重視美感經驗的體驗</a:t>
            </a:r>
            <a:endParaRPr lang="en-US" altLang="zh-TW" dirty="0"/>
          </a:p>
          <a:p>
            <a:r>
              <a:rPr lang="zh-TW" altLang="en-US" dirty="0" smtClean="0"/>
              <a:t>觀念欣賞</a:t>
            </a:r>
            <a:r>
              <a:rPr lang="zh-TW" altLang="en-US" dirty="0"/>
              <a:t>與創造的搭配運用</a:t>
            </a:r>
            <a:endParaRPr lang="en-US" altLang="zh-TW" dirty="0"/>
          </a:p>
          <a:p>
            <a:r>
              <a:rPr lang="zh-TW" altLang="en-US" dirty="0"/>
              <a:t>國際化 全球化 地方化 在地化 社區化</a:t>
            </a:r>
            <a:endParaRPr lang="en-US" altLang="zh-TW" dirty="0"/>
          </a:p>
          <a:p>
            <a:r>
              <a:rPr lang="zh-TW" altLang="en-US" dirty="0"/>
              <a:t>各種類型的相互整合 以及 多元感官的體驗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976222" y="332656"/>
            <a:ext cx="6447234" cy="990600"/>
          </a:xfrm>
        </p:spPr>
        <p:txBody>
          <a:bodyPr/>
          <a:lstStyle/>
          <a:p>
            <a:pPr eaLnBrk="1" hangingPunct="1"/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「美感教育</a:t>
            </a:r>
            <a:r>
              <a:rPr lang="zh-TW" altLang="zh-TW" sz="3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3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3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藝術教育</a:t>
            </a:r>
            <a:r>
              <a:rPr lang="zh-TW" altLang="zh-TW" sz="3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en-US" sz="36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06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447234" cy="990600"/>
          </a:xfrm>
        </p:spPr>
        <p:txBody>
          <a:bodyPr/>
          <a:lstStyle/>
          <a:p>
            <a:pPr eaLnBrk="1" hangingPunct="1"/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「美感教育」</a:t>
            </a:r>
            <a:r>
              <a:rPr lang="en-US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比「藝術教育」的範圍更廣</a:t>
            </a:r>
            <a:endParaRPr lang="zh-TW" altLang="en-US" sz="36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>
          <a:xfrm>
            <a:off x="899592" y="1988840"/>
            <a:ext cx="7632848" cy="2911079"/>
          </a:xfrm>
        </p:spPr>
        <p:txBody>
          <a:bodyPr/>
          <a:lstStyle/>
          <a:p>
            <a:pPr eaLnBrk="1" hangingPunct="1"/>
            <a:r>
              <a:rPr lang="zh-TW" altLang="zh-TW" dirty="0"/>
              <a:t>「美感教育」，就是透過教育活動，引導學生對</a:t>
            </a:r>
            <a:r>
              <a:rPr lang="zh-TW" altLang="zh-TW" dirty="0">
                <a:solidFill>
                  <a:srgbClr val="FF0000"/>
                </a:solidFill>
              </a:rPr>
              <a:t>各種美的事物</a:t>
            </a:r>
            <a:r>
              <a:rPr lang="zh-TW" altLang="zh-TW" dirty="0"/>
              <a:t>有所</a:t>
            </a:r>
            <a:r>
              <a:rPr lang="zh-TW" altLang="zh-TW" dirty="0">
                <a:solidFill>
                  <a:srgbClr val="FF0000"/>
                </a:solidFill>
              </a:rPr>
              <a:t>感受</a:t>
            </a:r>
            <a:r>
              <a:rPr lang="zh-TW" altLang="zh-TW" dirty="0"/>
              <a:t>。</a:t>
            </a:r>
            <a:endParaRPr lang="en-US" altLang="zh-TW" dirty="0"/>
          </a:p>
          <a:p>
            <a:pPr eaLnBrk="1" hangingPunct="1"/>
            <a:r>
              <a:rPr lang="zh-TW" altLang="zh-TW" dirty="0"/>
              <a:t>例如教師引導學生欣賞大自然、社會生活與藝術的美，並提升其感受與鑑賞的能力，進而建立正確的審美觀點，培養創造美的能力，涵育熱愛一切美好事物的感情。</a:t>
            </a:r>
            <a:endParaRPr lang="en-US" altLang="zh-TW" dirty="0"/>
          </a:p>
          <a:p>
            <a:pPr eaLnBrk="1" hangingPunct="1"/>
            <a:r>
              <a:rPr lang="zh-TW" altLang="zh-TW" dirty="0"/>
              <a:t>「</a:t>
            </a:r>
            <a:r>
              <a:rPr lang="zh-TW" altLang="zh-TW" dirty="0">
                <a:solidFill>
                  <a:srgbClr val="FF0000"/>
                </a:solidFill>
              </a:rPr>
              <a:t>美感教育</a:t>
            </a:r>
            <a:r>
              <a:rPr lang="zh-TW" altLang="zh-TW" dirty="0"/>
              <a:t>」比「</a:t>
            </a:r>
            <a:r>
              <a:rPr lang="zh-TW" altLang="zh-TW" dirty="0">
                <a:solidFill>
                  <a:srgbClr val="FF0000"/>
                </a:solidFill>
              </a:rPr>
              <a:t>藝術教育</a:t>
            </a:r>
            <a:r>
              <a:rPr lang="zh-TW" altLang="zh-TW" dirty="0"/>
              <a:t>」的</a:t>
            </a:r>
            <a:r>
              <a:rPr lang="zh-TW" altLang="zh-TW" dirty="0">
                <a:solidFill>
                  <a:srgbClr val="FF0000"/>
                </a:solidFill>
              </a:rPr>
              <a:t>範圍更廣</a:t>
            </a:r>
            <a:r>
              <a:rPr lang="zh-TW" altLang="zh-TW" dirty="0"/>
              <a:t>，是屬於較為融通的全人通識教育念（張繼文，</a:t>
            </a:r>
            <a:r>
              <a:rPr lang="en-US" altLang="zh-TW" dirty="0"/>
              <a:t>2006</a:t>
            </a:r>
            <a:r>
              <a:rPr lang="zh-TW" altLang="zh-TW" dirty="0"/>
              <a:t>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10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「美感</a:t>
            </a:r>
            <a:r>
              <a:rPr lang="zh-TW" altLang="en-US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en-US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</a:p>
        </p:txBody>
      </p:sp>
      <p:sp>
        <p:nvSpPr>
          <p:cNvPr id="20483" name="內容版面配置區 4"/>
          <p:cNvSpPr>
            <a:spLocks noGrp="1"/>
          </p:cNvSpPr>
          <p:nvPr>
            <p:ph idx="1"/>
          </p:nvPr>
        </p:nvSpPr>
        <p:spPr>
          <a:xfrm>
            <a:off x="1115616" y="2204864"/>
            <a:ext cx="7206485" cy="4530725"/>
          </a:xfrm>
        </p:spPr>
        <p:txBody>
          <a:bodyPr/>
          <a:lstStyle/>
          <a:p>
            <a:pPr eaLnBrk="1" hangingPunct="1"/>
            <a:r>
              <a:rPr lang="zh-TW" altLang="zh-TW" dirty="0"/>
              <a:t>「美感</a:t>
            </a:r>
            <a:r>
              <a:rPr lang="zh-TW" altLang="en-US" dirty="0"/>
              <a:t>教育</a:t>
            </a:r>
            <a:r>
              <a:rPr lang="zh-TW" altLang="zh-TW" dirty="0"/>
              <a:t>」教學中，更應強調</a:t>
            </a:r>
            <a:r>
              <a:rPr lang="zh-TW" altLang="zh-TW" dirty="0">
                <a:solidFill>
                  <a:srgbClr val="FF0000"/>
                </a:solidFill>
              </a:rPr>
              <a:t>感性文化</a:t>
            </a:r>
            <a:r>
              <a:rPr lang="zh-TW" altLang="zh-TW" dirty="0"/>
              <a:t>的</a:t>
            </a:r>
            <a:r>
              <a:rPr lang="zh-TW" altLang="zh-TW" dirty="0">
                <a:solidFill>
                  <a:srgbClr val="FF0000"/>
                </a:solidFill>
              </a:rPr>
              <a:t>精緻化</a:t>
            </a:r>
            <a:r>
              <a:rPr lang="zh-TW" altLang="zh-TW" dirty="0"/>
              <a:t>，以及「文化發展」境界的提昇。</a:t>
            </a:r>
            <a:endParaRPr lang="en-US" altLang="zh-TW" dirty="0"/>
          </a:p>
          <a:p>
            <a:pPr eaLnBrk="1" hangingPunct="1"/>
            <a:r>
              <a:rPr lang="zh-TW" altLang="zh-TW" dirty="0"/>
              <a:t>因此，藉由</a:t>
            </a:r>
            <a:r>
              <a:rPr lang="zh-TW" altLang="zh-TW" dirty="0">
                <a:solidFill>
                  <a:srgbClr val="FF0000"/>
                </a:solidFill>
              </a:rPr>
              <a:t>生命</a:t>
            </a:r>
            <a:r>
              <a:rPr lang="zh-TW" altLang="zh-TW" dirty="0"/>
              <a:t>和</a:t>
            </a:r>
            <a:r>
              <a:rPr lang="zh-TW" altLang="zh-TW" dirty="0">
                <a:solidFill>
                  <a:srgbClr val="FF0000"/>
                </a:solidFill>
              </a:rPr>
              <a:t>文化</a:t>
            </a:r>
            <a:r>
              <a:rPr lang="zh-TW" altLang="zh-TW" dirty="0"/>
              <a:t>感受性的洗禮及陶鎔淬鍊，將可充實</a:t>
            </a:r>
            <a:r>
              <a:rPr lang="zh-TW" altLang="en-US" dirty="0"/>
              <a:t>學生的</a:t>
            </a:r>
            <a:r>
              <a:rPr lang="zh-TW" altLang="zh-TW" dirty="0"/>
              <a:t>生活與學習中的</a:t>
            </a:r>
            <a:r>
              <a:rPr lang="zh-TW" altLang="zh-TW" dirty="0">
                <a:solidFill>
                  <a:srgbClr val="FF0000"/>
                </a:solidFill>
              </a:rPr>
              <a:t>美感經驗</a:t>
            </a:r>
            <a:r>
              <a:rPr lang="zh-TW" altLang="zh-TW" dirty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52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8379" y="116632"/>
            <a:ext cx="77724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0387" y="3861048"/>
            <a:ext cx="8028384" cy="4530725"/>
          </a:xfrm>
        </p:spPr>
        <p:txBody>
          <a:bodyPr/>
          <a:lstStyle/>
          <a:p>
            <a:r>
              <a:rPr lang="zh-TW" altLang="en-US" dirty="0"/>
              <a:t>「美感教育，是</a:t>
            </a:r>
            <a:r>
              <a:rPr lang="zh-TW" altLang="en-US" dirty="0">
                <a:solidFill>
                  <a:srgbClr val="C00000"/>
                </a:solidFill>
              </a:rPr>
              <a:t>精煉</a:t>
            </a:r>
            <a:r>
              <a:rPr lang="zh-TW" altLang="en-US" dirty="0"/>
              <a:t>個體的</a:t>
            </a:r>
            <a:r>
              <a:rPr lang="zh-TW" altLang="en-US" dirty="0">
                <a:solidFill>
                  <a:srgbClr val="C00000"/>
                </a:solidFill>
              </a:rPr>
              <a:t>美感認知</a:t>
            </a:r>
            <a:r>
              <a:rPr lang="zh-TW" altLang="en-US" dirty="0"/>
              <a:t>，強化</a:t>
            </a:r>
            <a:r>
              <a:rPr lang="zh-TW" altLang="en-US" dirty="0">
                <a:solidFill>
                  <a:srgbClr val="C00000"/>
                </a:solidFill>
              </a:rPr>
              <a:t>感性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C00000"/>
                </a:solidFill>
              </a:rPr>
              <a:t>理性</a:t>
            </a:r>
            <a:r>
              <a:rPr lang="zh-TW" altLang="en-US" dirty="0"/>
              <a:t>整合的教育，必須從</a:t>
            </a:r>
            <a:r>
              <a:rPr lang="zh-TW" altLang="en-US" dirty="0">
                <a:solidFill>
                  <a:srgbClr val="C00000"/>
                </a:solidFill>
              </a:rPr>
              <a:t>生活</a:t>
            </a:r>
            <a:r>
              <a:rPr lang="zh-TW" altLang="en-US" dirty="0"/>
              <a:t>中做起。」（教育部，</a:t>
            </a:r>
            <a:r>
              <a:rPr lang="en-US" altLang="zh-TW" dirty="0"/>
              <a:t>2013</a:t>
            </a:r>
            <a:r>
              <a:rPr lang="zh-TW" altLang="en-US" dirty="0"/>
              <a:t>，</a:t>
            </a:r>
            <a:r>
              <a:rPr lang="en-US" altLang="zh-TW" dirty="0"/>
              <a:t>11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r>
              <a:rPr lang="en-US" altLang="zh-TW" dirty="0" smtClean="0"/>
              <a:t>Peel</a:t>
            </a:r>
            <a:r>
              <a:rPr lang="zh-TW" altLang="en-US" dirty="0"/>
              <a:t>（</a:t>
            </a:r>
            <a:r>
              <a:rPr lang="en-US" altLang="zh-TW" dirty="0"/>
              <a:t>2014</a:t>
            </a:r>
            <a:r>
              <a:rPr lang="zh-TW" altLang="en-US" dirty="0"/>
              <a:t>）主張在學校教育中，以藝術為媒介將學習融為一體的課程策略，能提供學習者發展和構建 </a:t>
            </a:r>
            <a:r>
              <a:rPr lang="en-US" altLang="zh-TW" dirty="0"/>
              <a:t>21 </a:t>
            </a:r>
            <a:r>
              <a:rPr lang="zh-TW" altLang="en-US" dirty="0"/>
              <a:t>世紀所需知能的學習歷程。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03" y="116632"/>
            <a:ext cx="818206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" y="261770"/>
            <a:ext cx="3059832" cy="6048672"/>
          </a:xfrm>
          <a:solidFill>
            <a:schemeClr val="bg1"/>
          </a:solidFill>
        </p:spPr>
        <p:txBody>
          <a:bodyPr/>
          <a:lstStyle/>
          <a:p>
            <a:r>
              <a:rPr lang="zh-TW" altLang="en-US" dirty="0" smtClean="0"/>
              <a:t>葛拉爵（</a:t>
            </a:r>
            <a:r>
              <a:rPr lang="en-US" altLang="zh-TW" dirty="0" smtClean="0"/>
              <a:t>Gallagher</a:t>
            </a:r>
            <a:r>
              <a:rPr lang="zh-TW" altLang="en-US" dirty="0" smtClean="0"/>
              <a:t>）、伊漢奈念（</a:t>
            </a:r>
            <a:r>
              <a:rPr lang="en-US" altLang="zh-TW" dirty="0" err="1" smtClean="0"/>
              <a:t>Ihanainen</a:t>
            </a:r>
            <a:r>
              <a:rPr lang="zh-TW" altLang="en-US" dirty="0" smtClean="0"/>
              <a:t>）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2015</a:t>
            </a:r>
            <a:r>
              <a:rPr lang="zh-TW" altLang="en-US" dirty="0"/>
              <a:t>）也指出，新世代學習者的</a:t>
            </a:r>
            <a:r>
              <a:rPr lang="zh-TW" altLang="en-US" dirty="0">
                <a:solidFill>
                  <a:srgbClr val="C00000"/>
                </a:solidFill>
              </a:rPr>
              <a:t>美感素養</a:t>
            </a:r>
            <a:r>
              <a:rPr lang="zh-TW" altLang="en-US" dirty="0"/>
              <a:t>是其每天生活的重要脈動，與其創造力與終身學習力息息相關，將共同構築個體的競爭力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6" name="Picture 2" descr="http://www.inarts.edu.tw/uploads/ckeditor/pictures/4/content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599" y="404664"/>
            <a:ext cx="5763466" cy="563378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755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16632"/>
            <a:ext cx="7931224" cy="6014293"/>
          </a:xfrm>
          <a:solidFill>
            <a:schemeClr val="bg1"/>
          </a:solidFill>
        </p:spPr>
        <p:txBody>
          <a:bodyPr/>
          <a:lstStyle/>
          <a:p>
            <a:r>
              <a:rPr lang="zh-TW" altLang="en-US" dirty="0"/>
              <a:t>跨領域美感教育課程之設計應首先將</a:t>
            </a:r>
            <a:r>
              <a:rPr lang="zh-TW" altLang="en-US" dirty="0">
                <a:solidFill>
                  <a:srgbClr val="C00000"/>
                </a:solidFill>
              </a:rPr>
              <a:t>美感素養</a:t>
            </a:r>
            <a:r>
              <a:rPr lang="zh-TW" altLang="en-US" dirty="0"/>
              <a:t>視為各領域學門</a:t>
            </a:r>
            <a:r>
              <a:rPr lang="zh-TW" altLang="en-US" dirty="0">
                <a:solidFill>
                  <a:srgbClr val="C00000"/>
                </a:solidFill>
              </a:rPr>
              <a:t>共同的課程核心</a:t>
            </a:r>
            <a:r>
              <a:rPr lang="zh-TW" altLang="en-US" dirty="0"/>
              <a:t>，教師於活化教學之際也宜思考如何能將</a:t>
            </a:r>
            <a:r>
              <a:rPr lang="zh-TW" altLang="en-US" dirty="0">
                <a:solidFill>
                  <a:srgbClr val="C00000"/>
                </a:solidFill>
              </a:rPr>
              <a:t>美感經驗</a:t>
            </a:r>
            <a:r>
              <a:rPr lang="zh-TW" altLang="en-US" dirty="0"/>
              <a:t>融入</a:t>
            </a:r>
            <a:r>
              <a:rPr lang="zh-TW" altLang="en-US" dirty="0">
                <a:solidFill>
                  <a:srgbClr val="C00000"/>
                </a:solidFill>
              </a:rPr>
              <a:t>各種領域學科</a:t>
            </a:r>
            <a:r>
              <a:rPr lang="zh-TW" altLang="en-US" dirty="0"/>
              <a:t>教學活動之中。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916832"/>
            <a:ext cx="6433199" cy="464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2734" y="188640"/>
            <a:ext cx="8075240" cy="918939"/>
          </a:xfrm>
          <a:solidFill>
            <a:srgbClr val="99CCFF"/>
          </a:solidFill>
        </p:spPr>
        <p:txBody>
          <a:bodyPr/>
          <a:lstStyle/>
          <a:p>
            <a:r>
              <a:rPr lang="zh-TW" altLang="en-US" sz="3800" dirty="0" smtClean="0"/>
              <a:t>「跨</a:t>
            </a:r>
            <a:r>
              <a:rPr lang="zh-TW" altLang="en-US" sz="3800" dirty="0"/>
              <a:t>領域課程統</a:t>
            </a:r>
            <a:r>
              <a:rPr lang="zh-TW" altLang="en-US" sz="3800" dirty="0" smtClean="0"/>
              <a:t>整」的四</a:t>
            </a:r>
            <a:r>
              <a:rPr lang="zh-TW" altLang="en-US" sz="3800" dirty="0"/>
              <a:t>種統</a:t>
            </a:r>
            <a:r>
              <a:rPr lang="zh-TW" altLang="en-US" sz="3800" dirty="0" smtClean="0"/>
              <a:t>整方式</a:t>
            </a:r>
            <a:endParaRPr lang="zh-TW" altLang="en-US" sz="3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庫魯格（</a:t>
            </a:r>
            <a:r>
              <a:rPr lang="en-US" altLang="zh-TW" dirty="0" smtClean="0"/>
              <a:t>Krug</a:t>
            </a:r>
            <a:r>
              <a:rPr lang="zh-TW" altLang="en-US" dirty="0" smtClean="0"/>
              <a:t>）、寇涵</a:t>
            </a:r>
            <a:r>
              <a:rPr lang="en-US" altLang="zh-TW" dirty="0" smtClean="0"/>
              <a:t>‧</a:t>
            </a:r>
            <a:r>
              <a:rPr lang="zh-TW" altLang="en-US" dirty="0" smtClean="0"/>
              <a:t>艾榮（</a:t>
            </a:r>
            <a:r>
              <a:rPr lang="en-US" altLang="zh-TW" dirty="0" smtClean="0"/>
              <a:t>Cohen-</a:t>
            </a:r>
            <a:r>
              <a:rPr lang="en-US" altLang="zh-TW" dirty="0" err="1" smtClean="0"/>
              <a:t>Evron</a:t>
            </a:r>
            <a:r>
              <a:rPr lang="zh-TW" altLang="en-US" dirty="0" smtClean="0"/>
              <a:t>）（</a:t>
            </a:r>
            <a:r>
              <a:rPr lang="en-US" altLang="zh-TW" dirty="0"/>
              <a:t>2000</a:t>
            </a:r>
            <a:r>
              <a:rPr lang="zh-TW" altLang="en-US" dirty="0"/>
              <a:t>）從藝術教育的角度探討跨領域課程統整時，提出四種統整的方式，分別為：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將藝術做為其他學科的資源。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經由藝術擴大學科的中心思想。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透過藝術詮釋主題、思想或觀念。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使藝術成為協助瞭解以生活為核心議題的方法。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26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C00000"/>
                </a:solidFill>
              </a:rPr>
              <a:t>課程融整的五類課程類型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844824"/>
            <a:ext cx="7772400" cy="4530725"/>
          </a:xfrm>
        </p:spPr>
        <p:txBody>
          <a:bodyPr/>
          <a:lstStyle/>
          <a:p>
            <a:r>
              <a:rPr lang="zh-TW" altLang="en-US" dirty="0" smtClean="0"/>
              <a:t>詹森尼爾斯（</a:t>
            </a:r>
            <a:r>
              <a:rPr lang="en-US" altLang="zh-TW" dirty="0" err="1" smtClean="0"/>
              <a:t>Jensenius</a:t>
            </a:r>
            <a:r>
              <a:rPr lang="en-US" altLang="zh-TW" dirty="0" smtClean="0"/>
              <a:t>, 2012</a:t>
            </a:r>
            <a:r>
              <a:rPr lang="zh-TW" altLang="en-US" dirty="0"/>
              <a:t>）在釐清課程融整的可能性時，舉出五類課程類型</a:t>
            </a:r>
            <a:r>
              <a:rPr lang="zh-TW" altLang="en-US" dirty="0" smtClean="0"/>
              <a:t>，分別</a:t>
            </a:r>
            <a:r>
              <a:rPr lang="zh-TW" altLang="en-US" dirty="0"/>
              <a:t>為：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「單學科」（</a:t>
            </a:r>
            <a:r>
              <a:rPr lang="en-US" altLang="zh-TW" dirty="0" err="1" smtClean="0"/>
              <a:t>intradisciplinary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en-US" altLang="zh-TW" dirty="0"/>
              <a:t>2.</a:t>
            </a:r>
            <a:r>
              <a:rPr lang="zh-TW" altLang="en-US" dirty="0"/>
              <a:t>「多學科」（</a:t>
            </a:r>
            <a:r>
              <a:rPr lang="en-US" altLang="zh-TW" dirty="0" smtClean="0"/>
              <a:t>multidisciplinary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en-US" altLang="zh-TW" dirty="0"/>
              <a:t>3.</a:t>
            </a:r>
            <a:r>
              <a:rPr lang="zh-TW" altLang="en-US" dirty="0"/>
              <a:t>「跨學科」（</a:t>
            </a:r>
            <a:r>
              <a:rPr lang="en-US" altLang="zh-TW" dirty="0" err="1" smtClean="0"/>
              <a:t>crossdisciplinary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en-US" altLang="zh-TW" dirty="0"/>
              <a:t>4.</a:t>
            </a:r>
            <a:r>
              <a:rPr lang="zh-TW" altLang="en-US" dirty="0"/>
              <a:t>「科際整合」（</a:t>
            </a:r>
            <a:r>
              <a:rPr lang="en-US" altLang="zh-TW" dirty="0" smtClean="0"/>
              <a:t>interdisciplinary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en-US" altLang="zh-TW" dirty="0"/>
              <a:t>5.</a:t>
            </a:r>
            <a:r>
              <a:rPr lang="zh-TW" altLang="en-US" dirty="0"/>
              <a:t>「超學科」（</a:t>
            </a:r>
            <a:r>
              <a:rPr lang="en-US" altLang="zh-TW" dirty="0"/>
              <a:t>transdisciplinary</a:t>
            </a:r>
            <a:r>
              <a:rPr lang="zh-TW" altLang="en-US" dirty="0" smtClean="0"/>
              <a:t>）。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67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4713</TotalTime>
  <Words>1048</Words>
  <Application>Microsoft Office PowerPoint</Application>
  <PresentationFormat>如螢幕大小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Times New Roman</vt:lpstr>
      <vt:lpstr>Wingdings</vt:lpstr>
      <vt:lpstr>Layers</vt:lpstr>
      <vt:lpstr> 視覺藝術跨領域課程設計與實務</vt:lpstr>
      <vt:lpstr>「美感教育」與「藝術教育」</vt:lpstr>
      <vt:lpstr>「美感教育」 比「藝術教育」的範圍更廣</vt:lpstr>
      <vt:lpstr>「美感教育」的教學設計</vt:lpstr>
      <vt:lpstr>PowerPoint 簡報</vt:lpstr>
      <vt:lpstr>PowerPoint 簡報</vt:lpstr>
      <vt:lpstr>PowerPoint 簡報</vt:lpstr>
      <vt:lpstr>「跨領域課程統整」的四種統整方式</vt:lpstr>
      <vt:lpstr>課程融整的五類課程類型</vt:lpstr>
      <vt:lpstr>「跨領域美感課程」定義：</vt:lpstr>
      <vt:lpstr>趙惠玲（2005）認為，以藝術為核心進行跨領域美感課程的規劃時有兩種發展可能：</vt:lpstr>
      <vt:lpstr>PowerPoint 簡報</vt:lpstr>
      <vt:lpstr>趙惠玲（2005）認為，以藝術為核心進行跨領域美感課程的規劃時有兩種發展可能：</vt:lpstr>
      <vt:lpstr>跨領域課程四項策略</vt:lpstr>
      <vt:lpstr>例如：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婦女創業輔導之現況與展望</dc:title>
  <dc:creator>user</dc:creator>
  <cp:lastModifiedBy>user</cp:lastModifiedBy>
  <cp:revision>394</cp:revision>
  <dcterms:created xsi:type="dcterms:W3CDTF">2002-12-11T06:38:48Z</dcterms:created>
  <dcterms:modified xsi:type="dcterms:W3CDTF">2018-02-07T03:47:25Z</dcterms:modified>
</cp:coreProperties>
</file>